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docProps/custom.xml" ContentType="application/vnd.openxmlformats-officedocument.custom-properties+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98"/>
  </p:notesMasterIdLst>
  <p:sldIdLst>
    <p:sldId id="455" r:id="rId3"/>
    <p:sldId id="456" r:id="rId4"/>
    <p:sldId id="457" r:id="rId5"/>
    <p:sldId id="458" r:id="rId6"/>
    <p:sldId id="459" r:id="rId7"/>
    <p:sldId id="460" r:id="rId8"/>
    <p:sldId id="461" r:id="rId9"/>
    <p:sldId id="611" r:id="rId10"/>
    <p:sldId id="465" r:id="rId11"/>
    <p:sldId id="464" r:id="rId12"/>
    <p:sldId id="466" r:id="rId13"/>
    <p:sldId id="467" r:id="rId14"/>
    <p:sldId id="468" r:id="rId15"/>
    <p:sldId id="469" r:id="rId16"/>
    <p:sldId id="470" r:id="rId17"/>
    <p:sldId id="471" r:id="rId18"/>
    <p:sldId id="472" r:id="rId19"/>
    <p:sldId id="473" r:id="rId20"/>
    <p:sldId id="474" r:id="rId21"/>
    <p:sldId id="475" r:id="rId22"/>
    <p:sldId id="476" r:id="rId23"/>
    <p:sldId id="477" r:id="rId24"/>
    <p:sldId id="478" r:id="rId25"/>
    <p:sldId id="479" r:id="rId26"/>
    <p:sldId id="480" r:id="rId27"/>
    <p:sldId id="481" r:id="rId28"/>
    <p:sldId id="482" r:id="rId29"/>
    <p:sldId id="483" r:id="rId30"/>
    <p:sldId id="484" r:id="rId31"/>
    <p:sldId id="485" r:id="rId32"/>
    <p:sldId id="612" r:id="rId33"/>
    <p:sldId id="488" r:id="rId34"/>
    <p:sldId id="489" r:id="rId35"/>
    <p:sldId id="490" r:id="rId36"/>
    <p:sldId id="502" r:id="rId37"/>
    <p:sldId id="503" r:id="rId38"/>
    <p:sldId id="504" r:id="rId39"/>
    <p:sldId id="505" r:id="rId40"/>
    <p:sldId id="507" r:id="rId41"/>
    <p:sldId id="508" r:id="rId42"/>
    <p:sldId id="509" r:id="rId43"/>
    <p:sldId id="510" r:id="rId44"/>
    <p:sldId id="511" r:id="rId45"/>
    <p:sldId id="512" r:id="rId46"/>
    <p:sldId id="513" r:id="rId47"/>
    <p:sldId id="514" r:id="rId48"/>
    <p:sldId id="515" r:id="rId49"/>
    <p:sldId id="516" r:id="rId50"/>
    <p:sldId id="491" r:id="rId51"/>
    <p:sldId id="522" r:id="rId52"/>
    <p:sldId id="523" r:id="rId53"/>
    <p:sldId id="524" r:id="rId54"/>
    <p:sldId id="525" r:id="rId55"/>
    <p:sldId id="528" r:id="rId56"/>
    <p:sldId id="529" r:id="rId57"/>
    <p:sldId id="492" r:id="rId58"/>
    <p:sldId id="530" r:id="rId59"/>
    <p:sldId id="568" r:id="rId60"/>
    <p:sldId id="569" r:id="rId61"/>
    <p:sldId id="570" r:id="rId62"/>
    <p:sldId id="571" r:id="rId63"/>
    <p:sldId id="572" r:id="rId64"/>
    <p:sldId id="574" r:id="rId65"/>
    <p:sldId id="575" r:id="rId66"/>
    <p:sldId id="576" r:id="rId67"/>
    <p:sldId id="494" r:id="rId68"/>
    <p:sldId id="577" r:id="rId69"/>
    <p:sldId id="578" r:id="rId70"/>
    <p:sldId id="521" r:id="rId71"/>
    <p:sldId id="613" r:id="rId72"/>
    <p:sldId id="495" r:id="rId73"/>
    <p:sldId id="587" r:id="rId74"/>
    <p:sldId id="588" r:id="rId75"/>
    <p:sldId id="497" r:id="rId76"/>
    <p:sldId id="581" r:id="rId77"/>
    <p:sldId id="582" r:id="rId78"/>
    <p:sldId id="584" r:id="rId79"/>
    <p:sldId id="583" r:id="rId80"/>
    <p:sldId id="585" r:id="rId81"/>
    <p:sldId id="586" r:id="rId82"/>
    <p:sldId id="498" r:id="rId83"/>
    <p:sldId id="579" r:id="rId84"/>
    <p:sldId id="580" r:id="rId85"/>
    <p:sldId id="700" r:id="rId86"/>
    <p:sldId id="501" r:id="rId87"/>
    <p:sldId id="710" r:id="rId88"/>
    <p:sldId id="711" r:id="rId89"/>
    <p:sldId id="517" r:id="rId90"/>
    <p:sldId id="518" r:id="rId91"/>
    <p:sldId id="589" r:id="rId92"/>
    <p:sldId id="590" r:id="rId93"/>
    <p:sldId id="591" r:id="rId94"/>
    <p:sldId id="592" r:id="rId95"/>
    <p:sldId id="593" r:id="rId96"/>
    <p:sldId id="594" r:id="rId97"/>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0000"/>
    <a:srgbClr val="F6E99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607" autoAdjust="0"/>
    <p:restoredTop sz="99447"/>
  </p:normalViewPr>
  <p:slideViewPr>
    <p:cSldViewPr showGuides="1">
      <p:cViewPr varScale="1">
        <p:scale>
          <a:sx n="109" d="100"/>
          <a:sy n="109" d="100"/>
        </p:scale>
        <p:origin x="-1674" y="-78"/>
      </p:cViewPr>
      <p:guideLst>
        <p:guide orient="horz" pos="2159"/>
        <p:guide pos="2866"/>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699"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7284"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9701"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29702"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703"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buNone/>
            </a:pPr>
            <a:fld id="{9A0DB2DC-4C9A-4742-B13C-FB6460FD3503}" type="slidenum">
              <a:rPr lang="en-US" altLang="zh-CN" sz="1200" dirty="0">
                <a:latin typeface="Arial" panose="020B0604020202020204" pitchFamily="34" charset="0"/>
              </a:rPr>
              <a:pPr lvl="0" algn="r" eaLnBrk="1" hangingPunct="1">
                <a:buNone/>
              </a:pPr>
              <a:t>‹#›</a:t>
            </a:fld>
            <a:endParaRPr lang="en-US" altLang="zh-CN" sz="1200" dirty="0">
              <a:latin typeface="Arial" panose="020B060402020202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5"/>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r>
              <a:rPr lang="zh-CN" altLang="en-US"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165" indent="0">
              <a:buNone/>
              <a:defRPr sz="1400">
                <a:solidFill>
                  <a:schemeClr val="tx1">
                    <a:tint val="75000"/>
                  </a:schemeClr>
                </a:solidFill>
              </a:defRPr>
            </a:lvl5pPr>
            <a:lvl6pPr marL="2285365" indent="0">
              <a:buNone/>
              <a:defRPr sz="1400">
                <a:solidFill>
                  <a:schemeClr val="tx1">
                    <a:tint val="75000"/>
                  </a:schemeClr>
                </a:solidFill>
              </a:defRPr>
            </a:lvl6pPr>
            <a:lvl7pPr marL="2742565"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165" indent="0">
              <a:buNone/>
              <a:defRPr sz="900"/>
            </a:lvl5pPr>
            <a:lvl6pPr marL="2285365" indent="0">
              <a:buNone/>
              <a:defRPr sz="900"/>
            </a:lvl6pPr>
            <a:lvl7pPr marL="2742565" indent="0">
              <a:buNone/>
              <a:defRPr sz="900"/>
            </a:lvl7pPr>
            <a:lvl8pPr marL="3199765" indent="0">
              <a:buNone/>
              <a:defRPr sz="900"/>
            </a:lvl8pPr>
            <a:lvl9pPr marL="3656965"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5365" indent="0">
              <a:buNone/>
              <a:defRPr sz="2000"/>
            </a:lvl6pPr>
            <a:lvl7pPr marL="2742565" indent="0">
              <a:buNone/>
              <a:defRPr sz="2000"/>
            </a:lvl7pPr>
            <a:lvl8pPr marL="3199765" indent="0">
              <a:buNone/>
              <a:defRPr sz="2000"/>
            </a:lvl8pPr>
            <a:lvl9pPr marL="3656965" indent="0">
              <a:buNone/>
              <a:defRPr sz="2000"/>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165" indent="0">
              <a:buNone/>
              <a:defRPr sz="900"/>
            </a:lvl5pPr>
            <a:lvl6pPr marL="2285365" indent="0">
              <a:buNone/>
              <a:defRPr sz="900"/>
            </a:lvl6pPr>
            <a:lvl7pPr marL="2742565" indent="0">
              <a:buNone/>
              <a:defRPr sz="900"/>
            </a:lvl7pPr>
            <a:lvl8pPr marL="3199765" indent="0">
              <a:buNone/>
              <a:defRPr sz="900"/>
            </a:lvl8pPr>
            <a:lvl9pPr marL="3656965"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5"/>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46"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6147" name="文本占位符 2"/>
          <p:cNvSpPr>
            <a:spLocks noGrp="1"/>
          </p:cNvSpPr>
          <p:nvPr>
            <p:ph type="body"/>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buFontTx/>
              <a:buNone/>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buFontTx/>
              <a:buNone/>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46"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6147" name="文本占位符 2"/>
          <p:cNvSpPr>
            <a:spLocks noGrp="1"/>
          </p:cNvSpPr>
          <p:nvPr>
            <p:ph type="body"/>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buFontTx/>
              <a:buNone/>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buFontTx/>
              <a:buNone/>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9565"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6765"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3.jpe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7.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10.wmf"/><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30.png"/><Relationship Id="rId4" Type="http://schemas.openxmlformats.org/officeDocument/2006/relationships/image" Target="../media/image29.jpe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34.jpe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35.jpe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35.jpe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35.jpe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36.jpe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36.jpe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35.jpe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5.jpe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40.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34.jpe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2.jpe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7.png"/><Relationship Id="rId7" Type="http://schemas.openxmlformats.org/officeDocument/2006/relationships/image" Target="../media/image48.png"/><Relationship Id="rId2" Type="http://schemas.openxmlformats.org/officeDocument/2006/relationships/image" Target="../media/image8.jpeg"/><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image" Target="../media/image7.png"/><Relationship Id="rId7" Type="http://schemas.openxmlformats.org/officeDocument/2006/relationships/image" Target="../media/image59.wmf"/><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58.wmf"/><Relationship Id="rId5" Type="http://schemas.openxmlformats.org/officeDocument/2006/relationships/image" Target="../media/image57.jpe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2.wmf"/><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61.wmf"/><Relationship Id="rId5" Type="http://schemas.openxmlformats.org/officeDocument/2006/relationships/image" Target="../media/image57.jpe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5" Type="http://schemas.openxmlformats.org/officeDocument/2006/relationships/image" Target="../media/image66.png"/><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73.png"/><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6.png"/></Relationships>
</file>

<file path=ppt/slides/_rels/slide8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6.xml"/><Relationship Id="rId1" Type="http://schemas.openxmlformats.org/officeDocument/2006/relationships/themeOverride" Target="../theme/themeOverride1.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7.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25000"/>
          </a:blip>
          <a:stretch>
            <a:fillRect/>
          </a:stretch>
        </a:blipFill>
        <a:effectLst/>
      </p:bgPr>
    </p:bg>
    <p:spTree>
      <p:nvGrpSpPr>
        <p:cNvPr id="1" name=""/>
        <p:cNvGrpSpPr/>
        <p:nvPr/>
      </p:nvGrpSpPr>
      <p:grpSpPr>
        <a:xfrm>
          <a:off x="0" y="0"/>
          <a:ext cx="0" cy="0"/>
          <a:chOff x="0" y="0"/>
          <a:chExt cx="0" cy="0"/>
        </a:xfrm>
      </p:grpSpPr>
      <p:sp>
        <p:nvSpPr>
          <p:cNvPr id="7171" name="灯片编号占位符 3"/>
          <p:cNvSpPr txBox="1">
            <a:spLocks noGrp="1"/>
          </p:cNvSpPr>
          <p:nvPr/>
        </p:nvSpPr>
        <p:spPr>
          <a:xfrm>
            <a:off x="4433570" y="6568440"/>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1</a:t>
            </a:fld>
            <a:endParaRPr lang="en-US" altLang="zh-CN" sz="1400" dirty="0">
              <a:solidFill>
                <a:srgbClr val="253947"/>
              </a:solidFill>
            </a:endParaRPr>
          </a:p>
        </p:txBody>
      </p:sp>
      <p:sp>
        <p:nvSpPr>
          <p:cNvPr id="9" name="椭圆 8"/>
          <p:cNvSpPr/>
          <p:nvPr/>
        </p:nvSpPr>
        <p:spPr>
          <a:xfrm>
            <a:off x="7032625" y="429958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8" name="椭圆 7"/>
          <p:cNvSpPr/>
          <p:nvPr/>
        </p:nvSpPr>
        <p:spPr>
          <a:xfrm>
            <a:off x="4880610"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7" name="椭圆 6"/>
          <p:cNvSpPr/>
          <p:nvPr/>
        </p:nvSpPr>
        <p:spPr>
          <a:xfrm>
            <a:off x="2710180"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 name="椭圆 5"/>
          <p:cNvSpPr/>
          <p:nvPr/>
        </p:nvSpPr>
        <p:spPr>
          <a:xfrm>
            <a:off x="539115"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7" name="椭圆 16"/>
          <p:cNvSpPr/>
          <p:nvPr/>
        </p:nvSpPr>
        <p:spPr>
          <a:xfrm>
            <a:off x="5074920" y="448373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a:t>z</a:t>
            </a:r>
          </a:p>
        </p:txBody>
      </p:sp>
      <p:pic>
        <p:nvPicPr>
          <p:cNvPr id="19" name="图片 18" descr="03"/>
          <p:cNvPicPr>
            <a:picLocks noChangeAspect="1"/>
          </p:cNvPicPr>
          <p:nvPr/>
        </p:nvPicPr>
        <p:blipFill>
          <a:blip r:embed="rId3" cstate="print"/>
          <a:srcRect l="20678" t="12068" r="20014" b="12500"/>
          <a:stretch>
            <a:fillRect/>
          </a:stretch>
        </p:blipFill>
        <p:spPr>
          <a:xfrm>
            <a:off x="4997450" y="4556760"/>
            <a:ext cx="1350010" cy="1074420"/>
          </a:xfrm>
          <a:prstGeom prst="rect">
            <a:avLst/>
          </a:prstGeom>
        </p:spPr>
      </p:pic>
      <p:sp>
        <p:nvSpPr>
          <p:cNvPr id="36" name="圆角矩形 35"/>
          <p:cNvSpPr/>
          <p:nvPr/>
        </p:nvSpPr>
        <p:spPr>
          <a:xfrm>
            <a:off x="1125220" y="2440940"/>
            <a:ext cx="412115" cy="76200"/>
          </a:xfrm>
          <a:prstGeom prst="roundRect">
            <a:avLst>
              <a:gd name="adj"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0" name="椭圆 9"/>
          <p:cNvSpPr/>
          <p:nvPr/>
        </p:nvSpPr>
        <p:spPr>
          <a:xfrm>
            <a:off x="2904490" y="448373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1" name="椭圆 10"/>
          <p:cNvSpPr/>
          <p:nvPr/>
        </p:nvSpPr>
        <p:spPr>
          <a:xfrm>
            <a:off x="733425" y="448246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2" name="椭圆 11"/>
          <p:cNvSpPr/>
          <p:nvPr/>
        </p:nvSpPr>
        <p:spPr>
          <a:xfrm>
            <a:off x="7226935" y="4484370"/>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5" name="图片 14" descr="02"/>
          <p:cNvPicPr>
            <a:picLocks noChangeAspect="1"/>
          </p:cNvPicPr>
          <p:nvPr/>
        </p:nvPicPr>
        <p:blipFill>
          <a:blip r:embed="rId4" cstate="print"/>
          <a:srcRect l="19601" t="12186" r="19824" b="12688"/>
          <a:stretch>
            <a:fillRect/>
          </a:stretch>
        </p:blipFill>
        <p:spPr>
          <a:xfrm>
            <a:off x="2710180" y="4554220"/>
            <a:ext cx="1386205" cy="1075055"/>
          </a:xfrm>
          <a:prstGeom prst="rect">
            <a:avLst/>
          </a:prstGeom>
        </p:spPr>
      </p:pic>
      <p:pic>
        <p:nvPicPr>
          <p:cNvPr id="20" name="图片 19" descr="04"/>
          <p:cNvPicPr>
            <a:picLocks noChangeAspect="1"/>
          </p:cNvPicPr>
          <p:nvPr/>
        </p:nvPicPr>
        <p:blipFill>
          <a:blip r:embed="rId5" cstate="print"/>
          <a:srcRect l="25192" t="21736" r="24857" b="21408"/>
          <a:stretch>
            <a:fillRect/>
          </a:stretch>
        </p:blipFill>
        <p:spPr>
          <a:xfrm>
            <a:off x="7104380" y="4606290"/>
            <a:ext cx="1440180" cy="1024890"/>
          </a:xfrm>
          <a:prstGeom prst="rect">
            <a:avLst/>
          </a:prstGeom>
        </p:spPr>
      </p:pic>
      <p:pic>
        <p:nvPicPr>
          <p:cNvPr id="14" name="图片 13" descr="01"/>
          <p:cNvPicPr>
            <a:picLocks noChangeAspect="1"/>
          </p:cNvPicPr>
          <p:nvPr/>
        </p:nvPicPr>
        <p:blipFill>
          <a:blip r:embed="rId6" cstate="print"/>
          <a:srcRect l="19934" t="10625" r="21295" b="13087"/>
          <a:stretch>
            <a:fillRect/>
          </a:stretch>
        </p:blipFill>
        <p:spPr>
          <a:xfrm rot="1200000">
            <a:off x="621030" y="4524375"/>
            <a:ext cx="1419860" cy="1152525"/>
          </a:xfrm>
          <a:prstGeom prst="rect">
            <a:avLst/>
          </a:prstGeom>
        </p:spPr>
      </p:pic>
      <p:pic>
        <p:nvPicPr>
          <p:cNvPr id="23" name="图片 22" descr="页脚"/>
          <p:cNvPicPr>
            <a:picLocks noChangeAspect="1"/>
          </p:cNvPicPr>
          <p:nvPr/>
        </p:nvPicPr>
        <p:blipFill>
          <a:blip r:embed="rId7"/>
          <a:srcRect l="7567" r="2701"/>
          <a:stretch>
            <a:fillRect/>
          </a:stretch>
        </p:blipFill>
        <p:spPr>
          <a:xfrm>
            <a:off x="-13335" y="6089015"/>
            <a:ext cx="9171940" cy="976630"/>
          </a:xfrm>
          <a:prstGeom prst="rect">
            <a:avLst/>
          </a:prstGeom>
        </p:spPr>
      </p:pic>
      <p:pic>
        <p:nvPicPr>
          <p:cNvPr id="29" name="图片 28" descr="校徽02"/>
          <p:cNvPicPr>
            <a:picLocks noChangeAspect="1"/>
          </p:cNvPicPr>
          <p:nvPr/>
        </p:nvPicPr>
        <p:blipFill>
          <a:blip r:embed="rId8" cstate="print"/>
          <a:stretch>
            <a:fillRect/>
          </a:stretch>
        </p:blipFill>
        <p:spPr>
          <a:xfrm>
            <a:off x="332105" y="70485"/>
            <a:ext cx="304165" cy="304165"/>
          </a:xfrm>
          <a:prstGeom prst="rect">
            <a:avLst/>
          </a:prstGeom>
        </p:spPr>
      </p:pic>
      <p:sp>
        <p:nvSpPr>
          <p:cNvPr id="30" name="文本框 29"/>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1266" name="内容占位符 1"/>
          <p:cNvSpPr>
            <a:spLocks noGrp="1"/>
          </p:cNvSpPr>
          <p:nvPr>
            <p:ph idx="1"/>
          </p:nvPr>
        </p:nvSpPr>
        <p:spPr>
          <a:xfrm>
            <a:off x="456248" y="1721168"/>
            <a:ext cx="8229600" cy="1516063"/>
          </a:xfrm>
        </p:spPr>
        <p:txBody>
          <a:bodyPr vert="horz" wrap="square" lIns="91440" tIns="45720" rIns="91440" bIns="45720" numCol="1" rtlCol="0" anchor="t" anchorCtr="0" compatLnSpc="1">
            <a:normAutofit fontScale="97500" lnSpcReduction="10000"/>
          </a:bodyPr>
          <a:lstStyle/>
          <a:p>
            <a:pPr marL="342900" marR="0" lvl="0" indent="-342900" algn="ctr" defTabSz="914400" rtl="0" eaLnBrk="1" fontAlgn="auto" latinLnBrk="0" hangingPunct="1">
              <a:lnSpc>
                <a:spcPct val="100000"/>
              </a:lnSpc>
              <a:spcBef>
                <a:spcPct val="20000"/>
              </a:spcBef>
              <a:spcAft>
                <a:spcPts val="0"/>
              </a:spcAft>
              <a:buClrTx/>
              <a:buSzTx/>
              <a:buFont typeface="Wingdings" panose="05000000000000000000" pitchFamily="2" charset="2"/>
              <a:buNone/>
              <a:defRPr/>
            </a:pPr>
            <a:r>
              <a:rPr kumimoji="0" lang="zh-CN" altLang="en-US" sz="9600" b="1" i="0" u="none" strike="noStrike" kern="1200" cap="none" spc="0" normalizeH="0" baseline="0" noProof="0">
                <a:ln>
                  <a:noFill/>
                </a:ln>
                <a:solidFill>
                  <a:schemeClr val="tx1">
                    <a:lumMod val="50000"/>
                    <a:lumOff val="50000"/>
                  </a:schemeClr>
                </a:solidFill>
                <a:effectLst/>
                <a:uLnTx/>
                <a:uFillTx/>
                <a:latin typeface="Hiragino Sans GB W6" panose="020B0300000000000000" charset="-122"/>
                <a:ea typeface="Hiragino Sans GB W6" panose="020B0300000000000000" charset="-122"/>
                <a:cs typeface="+mn-cs"/>
              </a:rPr>
              <a:t>液压阀概述</a:t>
            </a:r>
          </a:p>
        </p:txBody>
      </p:sp>
      <p:sp>
        <p:nvSpPr>
          <p:cNvPr id="35" name="文本框 34"/>
          <p:cNvSpPr txBox="1"/>
          <p:nvPr/>
        </p:nvSpPr>
        <p:spPr>
          <a:xfrm>
            <a:off x="668655" y="3164840"/>
            <a:ext cx="7807960" cy="460375"/>
          </a:xfrm>
          <a:prstGeom prst="rect">
            <a:avLst/>
          </a:prstGeom>
          <a:noFill/>
        </p:spPr>
        <p:txBody>
          <a:bodyPr wrap="square" rtlCol="0" anchor="t">
            <a:spAutoFit/>
          </a:bodyPr>
          <a:lstStyle/>
          <a:p>
            <a:pPr algn="ctr"/>
            <a:r>
              <a:rPr lang="en-US" altLang="zh-CN" sz="2400">
                <a:solidFill>
                  <a:schemeClr val="tx1">
                    <a:lumMod val="50000"/>
                    <a:lumOff val="50000"/>
                  </a:schemeClr>
                </a:solidFill>
                <a:latin typeface="+mn-lt"/>
                <a:cs typeface="+mn-lt"/>
              </a:rPr>
              <a:t>The </a:t>
            </a:r>
            <a:r>
              <a:rPr lang="zh-CN" altLang="en-US" sz="2400">
                <a:solidFill>
                  <a:schemeClr val="tx1">
                    <a:lumMod val="50000"/>
                    <a:lumOff val="50000"/>
                  </a:schemeClr>
                </a:solidFill>
                <a:latin typeface="+mn-lt"/>
                <a:cs typeface="+mn-lt"/>
              </a:rPr>
              <a:t>Overview of </a:t>
            </a:r>
            <a:r>
              <a:rPr lang="en-US" altLang="zh-CN" sz="2400">
                <a:solidFill>
                  <a:schemeClr val="tx1">
                    <a:lumMod val="50000"/>
                    <a:lumOff val="50000"/>
                  </a:schemeClr>
                </a:solidFill>
                <a:latin typeface="+mn-lt"/>
                <a:cs typeface="+mn-lt"/>
              </a:rPr>
              <a:t>H</a:t>
            </a:r>
            <a:r>
              <a:rPr lang="zh-CN" altLang="en-US" sz="2400">
                <a:solidFill>
                  <a:schemeClr val="tx1">
                    <a:lumMod val="50000"/>
                    <a:lumOff val="50000"/>
                  </a:schemeClr>
                </a:solidFill>
                <a:latin typeface="+mn-lt"/>
                <a:cs typeface="+mn-lt"/>
              </a:rPr>
              <a:t>ydraulic </a:t>
            </a:r>
            <a:r>
              <a:rPr sz="2400">
                <a:solidFill>
                  <a:schemeClr val="tx1">
                    <a:lumMod val="50000"/>
                    <a:lumOff val="50000"/>
                  </a:schemeClr>
                </a:solidFill>
                <a:latin typeface="+mn-lt"/>
                <a:cs typeface="+mn-lt"/>
              </a:rPr>
              <a:t>Valve</a:t>
            </a:r>
          </a:p>
        </p:txBody>
      </p:sp>
      <p:sp>
        <p:nvSpPr>
          <p:cNvPr id="37" name="圆角矩形 36"/>
          <p:cNvSpPr/>
          <p:nvPr/>
        </p:nvSpPr>
        <p:spPr>
          <a:xfrm>
            <a:off x="7515860" y="2441575"/>
            <a:ext cx="412115" cy="76200"/>
          </a:xfrm>
          <a:prstGeom prst="roundRect">
            <a:avLst>
              <a:gd name="adj"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02690"/>
            <a:ext cx="8781415" cy="54013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258445" y="1193165"/>
            <a:ext cx="8716645" cy="5166360"/>
          </a:xfrm>
        </p:spPr>
        <p:txBody>
          <a:bodyPr vert="horz" wrap="square" lIns="91440" tIns="45720" rIns="91440" bIns="45720" anchor="t"/>
          <a:lstStyle/>
          <a:p>
            <a:pPr marL="0" indent="0" algn="just" defTabSz="914400" eaLnBrk="1" latinLnBrk="0" hangingPunct="1">
              <a:lnSpc>
                <a:spcPct val="125000"/>
              </a:lnSpc>
              <a:spcBef>
                <a:spcPct val="20000"/>
              </a:spcBef>
              <a:buClrTx/>
              <a:buSzTx/>
              <a:buFont typeface="Wingdings" panose="05000000000000000000" charset="0"/>
              <a:buNone/>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（3）使用场合</a:t>
            </a: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lgn="just" defTabSz="914400" eaLnBrk="1" latinLnBrk="0" hangingPunct="1">
              <a:lnSpc>
                <a:spcPct val="125000"/>
              </a:lnSpc>
              <a:spcBef>
                <a:spcPct val="20000"/>
              </a:spcBef>
              <a:buClrTx/>
              <a:buSzTx/>
              <a:buFont typeface="Wingdings" panose="05000000000000000000" charset="0"/>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①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安装在泵的出口处：</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defTabSz="914400" eaLnBrk="1" latinLnBrk="0" hangingPunct="1">
              <a:lnSpc>
                <a:spcPct val="125000"/>
              </a:lnSpc>
              <a:spcBef>
                <a:spcPct val="20000"/>
              </a:spcBef>
              <a:buClrTx/>
              <a:buSzTx/>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防止系统的压力冲击、影响泵的正常工作。</a:t>
            </a:r>
          </a:p>
          <a:p>
            <a:pPr algn="just" defTabSz="914400" eaLnBrk="1" latinLnBrk="0" hangingPunct="1">
              <a:lnSpc>
                <a:spcPct val="125000"/>
              </a:lnSpc>
              <a:spcBef>
                <a:spcPct val="20000"/>
              </a:spcBef>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在泵不工作时，防止系统的油液流经泵返回油箱。</a:t>
            </a:r>
          </a:p>
          <a:p>
            <a:pPr algn="just" defTabSz="914400" eaLnBrk="1" latinLnBrk="0" hangingPunct="1">
              <a:lnSpc>
                <a:spcPct val="125000"/>
              </a:lnSpc>
              <a:spcBef>
                <a:spcPct val="20000"/>
              </a:spcBef>
              <a:buClrTx/>
              <a:buSzTx/>
              <a:buFont typeface="Wingdings" panose="05000000000000000000" charset="0"/>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②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分割油路，防止干扰</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（安装于一个支路与另一个支路之间）；</a:t>
            </a:r>
          </a:p>
          <a:p>
            <a:pPr marL="0" indent="0" algn="just" defTabSz="914400" eaLnBrk="1" latinLnBrk="0" hangingPunct="1">
              <a:lnSpc>
                <a:spcPct val="125000"/>
              </a:lnSpc>
              <a:spcBef>
                <a:spcPct val="20000"/>
              </a:spcBef>
              <a:buClrTx/>
              <a:buSzTx/>
              <a:buFont typeface="Wingdings" panose="05000000000000000000" charset="0"/>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③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安装在系统的回油路上，使回油有一定的背压。</a:t>
            </a: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10</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5692140" cy="645160"/>
          </a:xfrm>
          <a:prstGeom prst="rect">
            <a:avLst/>
          </a:prstGeom>
          <a:noFill/>
        </p:spPr>
        <p:txBody>
          <a:bodyPr wrap="non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一、方向控制阀</a:t>
            </a:r>
            <a:r>
              <a:rPr lang="en-US" altLang="zh-CN" sz="3600" b="1" dirty="0">
                <a:solidFill>
                  <a:srgbClr val="111E2C"/>
                </a:solidFill>
                <a:latin typeface="Hiragino Sans GB W6" panose="020B0300000000000000" charset="-122"/>
                <a:ea typeface="Hiragino Sans GB W6" panose="020B0300000000000000" charset="-122"/>
                <a:sym typeface="+mn-ea"/>
              </a:rPr>
              <a:t>——</a:t>
            </a:r>
            <a:r>
              <a:rPr lang="zh-CN" altLang="en-US" sz="3600" b="1" dirty="0">
                <a:solidFill>
                  <a:srgbClr val="111E2C"/>
                </a:solidFill>
                <a:latin typeface="Hiragino Sans GB W6" panose="020B0300000000000000" charset="-122"/>
                <a:ea typeface="Hiragino Sans GB W6" panose="020B0300000000000000" charset="-122"/>
                <a:sym typeface="+mn-ea"/>
              </a:rPr>
              <a:t>单向阀</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3317" name="Picture 5"/>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4696460" y="1192530"/>
            <a:ext cx="4316095" cy="857250"/>
          </a:xfrm>
          <a:prstGeom prst="rect">
            <a:avLst/>
          </a:prstGeom>
          <a:noFill/>
          <a:ln w="9525">
            <a:noFill/>
          </a:ln>
        </p:spPr>
      </p:pic>
      <p:pic>
        <p:nvPicPr>
          <p:cNvPr id="9" name="Picture 5" descr="4-2"/>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1982469" y="3801112"/>
            <a:ext cx="5322569" cy="2773682"/>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02690"/>
            <a:ext cx="8781415" cy="54013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159385" y="1202690"/>
            <a:ext cx="2860675" cy="510540"/>
          </a:xfrm>
        </p:spPr>
        <p:txBody>
          <a:bodyPr vert="horz" wrap="square" lIns="91440" tIns="45720" rIns="91440" bIns="45720" anchor="t"/>
          <a:lstStyle/>
          <a:p>
            <a:pPr marL="0" indent="0" algn="just" defTabSz="914400" eaLnBrk="1" latinLnBrk="0" hangingPunct="1">
              <a:lnSpc>
                <a:spcPct val="125000"/>
              </a:lnSpc>
              <a:spcBef>
                <a:spcPct val="20000"/>
              </a:spcBef>
              <a:buClrTx/>
              <a:buSzTx/>
              <a:buFont typeface="Wingdings" panose="05000000000000000000" charset="0"/>
              <a:buNone/>
            </a:pPr>
            <a:r>
              <a:rPr lang="en-US" altLang="zh-CN" sz="20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、液控单向阀</a:t>
            </a:r>
            <a:endParaRPr lang="zh-CN" altLang="en-US" sz="2000" b="1" dirty="0">
              <a:solidFill>
                <a:srgbClr val="C30000"/>
              </a:solidFill>
              <a:latin typeface="宋体" panose="02010600030101010101" pitchFamily="2" charset="-122"/>
              <a:ea typeface="宋体" panose="02010600030101010101" pitchFamily="2" charset="-122"/>
              <a:cs typeface="宋体" panose="02010600030101010101" pitchFamily="2" charset="-122"/>
            </a:endParaRPr>
          </a:p>
          <a:p>
            <a:pPr marL="0" indent="0" algn="just" defTabSz="914400" eaLnBrk="1" latinLnBrk="0" hangingPunct="1">
              <a:lnSpc>
                <a:spcPct val="125000"/>
              </a:lnSpc>
              <a:spcBef>
                <a:spcPct val="20000"/>
              </a:spcBef>
              <a:buClrTx/>
              <a:buSzTx/>
              <a:buFont typeface="Wingdings" panose="05000000000000000000" charset="0"/>
              <a:buNone/>
            </a:pPr>
            <a:endParaRPr lang="zh-CN" altLang="en-US" sz="20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11</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5692140" cy="645160"/>
          </a:xfrm>
          <a:prstGeom prst="rect">
            <a:avLst/>
          </a:prstGeom>
          <a:noFill/>
        </p:spPr>
        <p:txBody>
          <a:bodyPr wrap="non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一、方向控制阀</a:t>
            </a:r>
            <a:r>
              <a:rPr lang="en-US" altLang="zh-CN" sz="3600" b="1" dirty="0">
                <a:solidFill>
                  <a:srgbClr val="111E2C"/>
                </a:solidFill>
                <a:latin typeface="Hiragino Sans GB W6" panose="020B0300000000000000" charset="-122"/>
                <a:ea typeface="Hiragino Sans GB W6" panose="020B0300000000000000" charset="-122"/>
                <a:sym typeface="+mn-ea"/>
              </a:rPr>
              <a:t>——</a:t>
            </a:r>
            <a:r>
              <a:rPr lang="zh-CN" altLang="en-US" sz="3600" b="1" dirty="0">
                <a:solidFill>
                  <a:srgbClr val="111E2C"/>
                </a:solidFill>
                <a:latin typeface="Hiragino Sans GB W6" panose="020B0300000000000000" charset="-122"/>
                <a:ea typeface="Hiragino Sans GB W6" panose="020B0300000000000000" charset="-122"/>
                <a:sym typeface="+mn-ea"/>
              </a:rPr>
              <a:t>单向阀</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10" name="组合 9"/>
          <p:cNvGrpSpPr/>
          <p:nvPr/>
        </p:nvGrpSpPr>
        <p:grpSpPr>
          <a:xfrm>
            <a:off x="548640" y="1466850"/>
            <a:ext cx="8280400" cy="5016500"/>
            <a:chOff x="235" y="1510"/>
            <a:chExt cx="13040" cy="7900"/>
          </a:xfrm>
        </p:grpSpPr>
        <p:pic>
          <p:nvPicPr>
            <p:cNvPr id="14340" name="Picture 6"/>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235" y="1510"/>
              <a:ext cx="13040" cy="7900"/>
            </a:xfrm>
            <a:prstGeom prst="rect">
              <a:avLst/>
            </a:prstGeom>
            <a:noFill/>
            <a:ln w="9525">
              <a:noFill/>
            </a:ln>
          </p:spPr>
        </p:pic>
        <p:sp>
          <p:nvSpPr>
            <p:cNvPr id="14341" name="矩形 4"/>
            <p:cNvSpPr/>
            <p:nvPr/>
          </p:nvSpPr>
          <p:spPr>
            <a:xfrm>
              <a:off x="460" y="2906"/>
              <a:ext cx="735" cy="412"/>
            </a:xfrm>
            <a:prstGeom prst="rect">
              <a:avLst/>
            </a:prstGeom>
            <a:noFill/>
            <a:ln w="9525">
              <a:noFill/>
            </a:ln>
          </p:spPr>
          <p:txBody>
            <a:bodyPr wrap="none">
              <a:spAutoFit/>
            </a:bodyPr>
            <a:lstStyle/>
            <a:p>
              <a:pPr eaLnBrk="1" hangingPunct="1"/>
              <a:r>
                <a:rPr lang="zh-CN" altLang="en-US" sz="1100" dirty="0">
                  <a:solidFill>
                    <a:srgbClr val="C00000"/>
                  </a:solidFill>
                  <a:latin typeface="Garamond" panose="02020404030301010803" pitchFamily="18" charset="0"/>
                </a:rPr>
                <a:t>阀心</a:t>
              </a:r>
            </a:p>
          </p:txBody>
        </p:sp>
        <p:sp>
          <p:nvSpPr>
            <p:cNvPr id="14345" name="矩形 10"/>
            <p:cNvSpPr/>
            <p:nvPr/>
          </p:nvSpPr>
          <p:spPr>
            <a:xfrm>
              <a:off x="4673" y="4838"/>
              <a:ext cx="957" cy="412"/>
            </a:xfrm>
            <a:prstGeom prst="rect">
              <a:avLst/>
            </a:prstGeom>
            <a:noFill/>
            <a:ln w="9525">
              <a:noFill/>
            </a:ln>
          </p:spPr>
          <p:txBody>
            <a:bodyPr wrap="none">
              <a:spAutoFit/>
            </a:bodyPr>
            <a:lstStyle/>
            <a:p>
              <a:pPr eaLnBrk="1" hangingPunct="1"/>
              <a:r>
                <a:rPr lang="zh-CN" altLang="en-US" sz="1100" dirty="0">
                  <a:solidFill>
                    <a:srgbClr val="C00000"/>
                  </a:solidFill>
                  <a:latin typeface="Garamond" panose="02020404030301010803" pitchFamily="18" charset="0"/>
                </a:rPr>
                <a:t>阀体孔</a:t>
              </a:r>
            </a:p>
          </p:txBody>
        </p:sp>
        <p:sp>
          <p:nvSpPr>
            <p:cNvPr id="14347" name="矩形 14"/>
            <p:cNvSpPr/>
            <p:nvPr/>
          </p:nvSpPr>
          <p:spPr>
            <a:xfrm>
              <a:off x="568" y="6188"/>
              <a:ext cx="1180" cy="412"/>
            </a:xfrm>
            <a:prstGeom prst="rect">
              <a:avLst/>
            </a:prstGeom>
            <a:noFill/>
            <a:ln w="9525">
              <a:noFill/>
            </a:ln>
          </p:spPr>
          <p:txBody>
            <a:bodyPr wrap="none">
              <a:spAutoFit/>
            </a:bodyPr>
            <a:lstStyle/>
            <a:p>
              <a:pPr eaLnBrk="1" hangingPunct="1"/>
              <a:r>
                <a:rPr lang="zh-CN" altLang="en-US" sz="1100" dirty="0">
                  <a:solidFill>
                    <a:srgbClr val="C00000"/>
                  </a:solidFill>
                  <a:latin typeface="Garamond" panose="02020404030301010803" pitchFamily="18" charset="0"/>
                </a:rPr>
                <a:t>控制活塞</a:t>
              </a:r>
            </a:p>
          </p:txBody>
        </p:sp>
        <p:sp>
          <p:nvSpPr>
            <p:cNvPr id="14348" name="矩形 15"/>
            <p:cNvSpPr/>
            <p:nvPr/>
          </p:nvSpPr>
          <p:spPr>
            <a:xfrm>
              <a:off x="398" y="5475"/>
              <a:ext cx="957" cy="413"/>
            </a:xfrm>
            <a:prstGeom prst="rect">
              <a:avLst/>
            </a:prstGeom>
            <a:noFill/>
            <a:ln w="9525">
              <a:noFill/>
            </a:ln>
          </p:spPr>
          <p:txBody>
            <a:bodyPr wrap="none">
              <a:spAutoFit/>
            </a:bodyPr>
            <a:lstStyle/>
            <a:p>
              <a:pPr eaLnBrk="1" hangingPunct="1"/>
              <a:r>
                <a:rPr lang="zh-CN" altLang="en-US" sz="1100" dirty="0">
                  <a:solidFill>
                    <a:srgbClr val="C00000"/>
                  </a:solidFill>
                  <a:latin typeface="Garamond" panose="02020404030301010803" pitchFamily="18" charset="0"/>
                </a:rPr>
                <a:t>活塞杆</a:t>
              </a:r>
            </a:p>
          </p:txBody>
        </p:sp>
        <p:sp>
          <p:nvSpPr>
            <p:cNvPr id="14350" name="矩形 18"/>
            <p:cNvSpPr/>
            <p:nvPr/>
          </p:nvSpPr>
          <p:spPr>
            <a:xfrm>
              <a:off x="2930" y="7233"/>
              <a:ext cx="957" cy="412"/>
            </a:xfrm>
            <a:prstGeom prst="rect">
              <a:avLst/>
            </a:prstGeom>
            <a:noFill/>
            <a:ln w="9525">
              <a:noFill/>
            </a:ln>
          </p:spPr>
          <p:txBody>
            <a:bodyPr wrap="none">
              <a:spAutoFit/>
            </a:bodyPr>
            <a:lstStyle/>
            <a:p>
              <a:pPr eaLnBrk="1" hangingPunct="1"/>
              <a:r>
                <a:rPr lang="zh-CN" altLang="en-US" sz="1100" dirty="0">
                  <a:solidFill>
                    <a:srgbClr val="C00000"/>
                  </a:solidFill>
                  <a:latin typeface="Garamond" panose="02020404030301010803" pitchFamily="18" charset="0"/>
                </a:rPr>
                <a:t>内泄式</a:t>
              </a:r>
            </a:p>
          </p:txBody>
        </p:sp>
        <p:sp>
          <p:nvSpPr>
            <p:cNvPr id="14351" name="矩形 19"/>
            <p:cNvSpPr/>
            <p:nvPr/>
          </p:nvSpPr>
          <p:spPr>
            <a:xfrm>
              <a:off x="7670" y="7228"/>
              <a:ext cx="957" cy="412"/>
            </a:xfrm>
            <a:prstGeom prst="rect">
              <a:avLst/>
            </a:prstGeom>
            <a:noFill/>
            <a:ln w="9525">
              <a:noFill/>
            </a:ln>
          </p:spPr>
          <p:txBody>
            <a:bodyPr wrap="none">
              <a:spAutoFit/>
            </a:bodyPr>
            <a:lstStyle/>
            <a:p>
              <a:pPr eaLnBrk="1" hangingPunct="1"/>
              <a:r>
                <a:rPr lang="zh-CN" altLang="en-US" sz="1100" dirty="0">
                  <a:solidFill>
                    <a:srgbClr val="C00000"/>
                  </a:solidFill>
                  <a:latin typeface="Garamond" panose="02020404030301010803" pitchFamily="18" charset="0"/>
                </a:rPr>
                <a:t>外泄式</a:t>
              </a:r>
            </a:p>
          </p:txBody>
        </p:sp>
        <p:sp>
          <p:nvSpPr>
            <p:cNvPr id="14356" name="矩形 27"/>
            <p:cNvSpPr/>
            <p:nvPr/>
          </p:nvSpPr>
          <p:spPr>
            <a:xfrm>
              <a:off x="9510" y="4575"/>
              <a:ext cx="958" cy="413"/>
            </a:xfrm>
            <a:prstGeom prst="rect">
              <a:avLst/>
            </a:prstGeom>
            <a:noFill/>
            <a:ln w="9525">
              <a:noFill/>
            </a:ln>
          </p:spPr>
          <p:txBody>
            <a:bodyPr wrap="none">
              <a:spAutoFit/>
            </a:bodyPr>
            <a:lstStyle/>
            <a:p>
              <a:pPr eaLnBrk="1" hangingPunct="1"/>
              <a:r>
                <a:rPr lang="zh-CN" altLang="en-US" sz="1100" dirty="0">
                  <a:solidFill>
                    <a:srgbClr val="C00000"/>
                  </a:solidFill>
                  <a:latin typeface="Garamond" panose="02020404030301010803" pitchFamily="18" charset="0"/>
                </a:rPr>
                <a:t>高压油</a:t>
              </a:r>
            </a:p>
          </p:txBody>
        </p:sp>
        <p:sp>
          <p:nvSpPr>
            <p:cNvPr id="14357" name="矩形 28"/>
            <p:cNvSpPr/>
            <p:nvPr/>
          </p:nvSpPr>
          <p:spPr>
            <a:xfrm>
              <a:off x="9285" y="3618"/>
              <a:ext cx="1180" cy="412"/>
            </a:xfrm>
            <a:prstGeom prst="rect">
              <a:avLst/>
            </a:prstGeom>
            <a:noFill/>
            <a:ln w="9525">
              <a:noFill/>
            </a:ln>
          </p:spPr>
          <p:txBody>
            <a:bodyPr wrap="none">
              <a:spAutoFit/>
            </a:bodyPr>
            <a:lstStyle/>
            <a:p>
              <a:pPr eaLnBrk="1" hangingPunct="1"/>
              <a:r>
                <a:rPr lang="zh-CN" altLang="en-US" sz="1100" dirty="0">
                  <a:solidFill>
                    <a:srgbClr val="C00000"/>
                  </a:solidFill>
                  <a:latin typeface="Garamond" panose="02020404030301010803" pitchFamily="18" charset="0"/>
                </a:rPr>
                <a:t>液压系统</a:t>
              </a:r>
            </a:p>
          </p:txBody>
        </p:sp>
        <p:sp>
          <p:nvSpPr>
            <p:cNvPr id="14358" name="矩形 29"/>
            <p:cNvSpPr/>
            <p:nvPr/>
          </p:nvSpPr>
          <p:spPr>
            <a:xfrm>
              <a:off x="5403" y="4575"/>
              <a:ext cx="957" cy="413"/>
            </a:xfrm>
            <a:prstGeom prst="rect">
              <a:avLst/>
            </a:prstGeom>
            <a:noFill/>
            <a:ln w="9525">
              <a:noFill/>
            </a:ln>
          </p:spPr>
          <p:txBody>
            <a:bodyPr wrap="none">
              <a:spAutoFit/>
            </a:bodyPr>
            <a:lstStyle/>
            <a:p>
              <a:pPr eaLnBrk="1" hangingPunct="1"/>
              <a:r>
                <a:rPr lang="zh-CN" altLang="en-US" sz="1100" dirty="0">
                  <a:solidFill>
                    <a:srgbClr val="C00000"/>
                  </a:solidFill>
                  <a:latin typeface="Garamond" panose="02020404030301010803" pitchFamily="18" charset="0"/>
                </a:rPr>
                <a:t>活塞杆</a:t>
              </a:r>
            </a:p>
          </p:txBody>
        </p:sp>
        <p:sp>
          <p:nvSpPr>
            <p:cNvPr id="14360" name="矩形 32"/>
            <p:cNvSpPr/>
            <p:nvPr/>
          </p:nvSpPr>
          <p:spPr>
            <a:xfrm>
              <a:off x="5573" y="5513"/>
              <a:ext cx="735" cy="412"/>
            </a:xfrm>
            <a:prstGeom prst="rect">
              <a:avLst/>
            </a:prstGeom>
            <a:noFill/>
            <a:ln w="9525">
              <a:noFill/>
            </a:ln>
          </p:spPr>
          <p:txBody>
            <a:bodyPr wrap="none">
              <a:spAutoFit/>
            </a:bodyPr>
            <a:lstStyle/>
            <a:p>
              <a:pPr eaLnBrk="1" hangingPunct="1"/>
              <a:r>
                <a:rPr lang="zh-CN" altLang="en-US" sz="1100" dirty="0">
                  <a:solidFill>
                    <a:srgbClr val="C00000"/>
                  </a:solidFill>
                  <a:latin typeface="Garamond" panose="02020404030301010803" pitchFamily="18" charset="0"/>
                </a:rPr>
                <a:t>活塞</a:t>
              </a:r>
            </a:p>
          </p:txBody>
        </p:sp>
        <p:sp>
          <p:nvSpPr>
            <p:cNvPr id="14361" name="矩形 33"/>
            <p:cNvSpPr/>
            <p:nvPr/>
          </p:nvSpPr>
          <p:spPr>
            <a:xfrm>
              <a:off x="9875" y="5100"/>
              <a:ext cx="735" cy="413"/>
            </a:xfrm>
            <a:prstGeom prst="rect">
              <a:avLst/>
            </a:prstGeom>
            <a:noFill/>
            <a:ln w="9525">
              <a:noFill/>
            </a:ln>
          </p:spPr>
          <p:txBody>
            <a:bodyPr wrap="none">
              <a:spAutoFit/>
            </a:bodyPr>
            <a:lstStyle/>
            <a:p>
              <a:pPr eaLnBrk="1" hangingPunct="1"/>
              <a:r>
                <a:rPr lang="zh-CN" altLang="en-US" sz="1100" dirty="0">
                  <a:solidFill>
                    <a:srgbClr val="C00000"/>
                  </a:solidFill>
                  <a:latin typeface="Garamond" panose="02020404030301010803" pitchFamily="18" charset="0"/>
                </a:rPr>
                <a:t>油箱</a:t>
              </a:r>
            </a:p>
          </p:txBody>
        </p:sp>
        <p:sp>
          <p:nvSpPr>
            <p:cNvPr id="14362" name="矩形 34"/>
            <p:cNvSpPr/>
            <p:nvPr/>
          </p:nvSpPr>
          <p:spPr>
            <a:xfrm>
              <a:off x="9398" y="5913"/>
              <a:ext cx="1180" cy="412"/>
            </a:xfrm>
            <a:prstGeom prst="rect">
              <a:avLst/>
            </a:prstGeom>
            <a:noFill/>
            <a:ln w="9525">
              <a:noFill/>
            </a:ln>
          </p:spPr>
          <p:txBody>
            <a:bodyPr wrap="none">
              <a:spAutoFit/>
            </a:bodyPr>
            <a:lstStyle/>
            <a:p>
              <a:pPr eaLnBrk="1" hangingPunct="1"/>
              <a:r>
                <a:rPr lang="zh-CN" altLang="en-US" sz="1100" dirty="0">
                  <a:solidFill>
                    <a:srgbClr val="C00000"/>
                  </a:solidFill>
                  <a:latin typeface="Garamond" panose="02020404030301010803" pitchFamily="18" charset="0"/>
                </a:rPr>
                <a:t>控制油路</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02690"/>
            <a:ext cx="8781415" cy="54013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332105" y="1334135"/>
            <a:ext cx="8431530" cy="5025390"/>
          </a:xfrm>
        </p:spPr>
        <p:txBody>
          <a:bodyPr vert="horz" wrap="square" lIns="91440" tIns="45720" rIns="91440" bIns="45720" anchor="t"/>
          <a:lstStyle/>
          <a:p>
            <a:pPr algn="just" eaLnBrk="1" latinLnBrk="0" hangingPunct="1">
              <a:lnSpc>
                <a:spcPct val="125000"/>
              </a:lnSpc>
              <a:spcBef>
                <a:spcPts val="0"/>
              </a:spcBef>
              <a:buFont typeface="Wingdings" panose="05000000000000000000" pitchFamily="2" charset="2"/>
              <a:buNone/>
            </a:pPr>
            <a:r>
              <a:rPr lang="en-US" altLang="zh-CN"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、作用</a:t>
            </a:r>
            <a:r>
              <a:rPr lang="en-US" altLang="zh-CN"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是利用阀心在阀体孔内作相对运动，使油路接通或切断而改变液流方向的阀。</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buFont typeface="Wingdings" panose="05000000000000000000" pitchFamily="2" charset="2"/>
              <a:buNone/>
            </a:pPr>
            <a:r>
              <a:rPr lang="en-US" altLang="zh-CN"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、换向阀的分类</a:t>
            </a:r>
            <a:r>
              <a:rPr lang="en-US" altLang="zh-CN"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2400" b="1" dirty="0">
              <a:solidFill>
                <a:srgbClr val="C30000"/>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buFont typeface="Wingdings" panose="05000000000000000000" pitchFamily="2" charset="2"/>
              <a:buNone/>
            </a:pP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  ① </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按</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阀的结构类型</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分类：滑阀、转阀、球阀</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  ② 按</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阀心在阀体内的工作位置</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分类：二位、三位等</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  ③ 按</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阀体连通的主油路数</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分类：二通、三通、四通等</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  ④ 按</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阀心的定位方式</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分类：钢球定位、弹簧复位</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  ⑤ 按</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驱动阀心运动的方式</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分类：手动、机动、电磁铁动、液动、电液动</a:t>
            </a:r>
          </a:p>
          <a:p>
            <a:pPr algn="just" eaLnBrk="1" latinLnBrk="0" hangingPunct="1">
              <a:lnSpc>
                <a:spcPct val="125000"/>
              </a:lnSpc>
              <a:spcBef>
                <a:spcPts val="0"/>
              </a:spcBef>
              <a:buFont typeface="Wingdings" panose="05000000000000000000" pitchFamily="2" charset="2"/>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最常用的分类方法</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：是按②、③分类。</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12</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5692140" cy="645160"/>
          </a:xfrm>
          <a:prstGeom prst="rect">
            <a:avLst/>
          </a:prstGeom>
          <a:noFill/>
        </p:spPr>
        <p:txBody>
          <a:bodyPr wrap="non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二、方向控制阀</a:t>
            </a:r>
            <a:r>
              <a:rPr lang="en-US" altLang="zh-CN" sz="3600" b="1" dirty="0">
                <a:solidFill>
                  <a:srgbClr val="111E2C"/>
                </a:solidFill>
                <a:latin typeface="Hiragino Sans GB W6" panose="020B0300000000000000" charset="-122"/>
                <a:ea typeface="Hiragino Sans GB W6" panose="020B0300000000000000" charset="-122"/>
                <a:sym typeface="+mn-ea"/>
              </a:rPr>
              <a:t>——</a:t>
            </a:r>
            <a:r>
              <a:rPr lang="zh-CN" altLang="en-US" sz="3600" b="1" dirty="0">
                <a:solidFill>
                  <a:srgbClr val="111E2C"/>
                </a:solidFill>
                <a:latin typeface="Hiragino Sans GB W6" panose="020B0300000000000000" charset="-122"/>
                <a:ea typeface="Hiragino Sans GB W6" panose="020B0300000000000000" charset="-122"/>
                <a:sym typeface="+mn-ea"/>
              </a:rPr>
              <a:t>换向阀</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02690"/>
            <a:ext cx="8781415" cy="54013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332105" y="1263650"/>
            <a:ext cx="8431530" cy="5167630"/>
          </a:xfrm>
        </p:spPr>
        <p:txBody>
          <a:bodyPr vert="horz" wrap="square" lIns="91440" tIns="45720" rIns="91440" bIns="45720" anchor="t"/>
          <a:lstStyle/>
          <a:p>
            <a:pPr algn="just" eaLnBrk="1" latinLnBrk="0" hangingPunct="1">
              <a:lnSpc>
                <a:spcPct val="150000"/>
              </a:lnSpc>
              <a:spcBef>
                <a:spcPts val="0"/>
              </a:spcBef>
              <a:buFont typeface="Wingdings" panose="05000000000000000000" pitchFamily="2" charset="2"/>
              <a:buNone/>
            </a:pPr>
            <a:r>
              <a:rPr lang="en-US" altLang="zh-CN"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3</a:t>
            </a:r>
            <a:r>
              <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、阀心的定位方式：</a:t>
            </a:r>
            <a:endPar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钢球定位</a:t>
            </a: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作用于阀心的外力撤去后，可使阀心固定在某一个位置。</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适用于阀心需要在某一工作位置须停留较长时间的场合。</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弹簧复位</a:t>
            </a: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作用于阀心的外力撤去后，可使阀心立即回复其常位。</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这种方式具有“记忆”功能。适用于换向频繁且换向阀较多、要求动作可靠的场合。</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13</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5692140" cy="645160"/>
          </a:xfrm>
          <a:prstGeom prst="rect">
            <a:avLst/>
          </a:prstGeom>
          <a:noFill/>
        </p:spPr>
        <p:txBody>
          <a:bodyPr wrap="non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二、方向控制阀</a:t>
            </a:r>
            <a:r>
              <a:rPr lang="en-US" altLang="zh-CN" sz="3600" b="1" dirty="0">
                <a:solidFill>
                  <a:srgbClr val="111E2C"/>
                </a:solidFill>
                <a:latin typeface="Hiragino Sans GB W6" panose="020B0300000000000000" charset="-122"/>
                <a:ea typeface="Hiragino Sans GB W6" panose="020B0300000000000000" charset="-122"/>
                <a:sym typeface="+mn-ea"/>
              </a:rPr>
              <a:t>——</a:t>
            </a:r>
            <a:r>
              <a:rPr lang="zh-CN" altLang="en-US" sz="3600" b="1" dirty="0">
                <a:solidFill>
                  <a:srgbClr val="111E2C"/>
                </a:solidFill>
                <a:latin typeface="Hiragino Sans GB W6" panose="020B0300000000000000" charset="-122"/>
                <a:ea typeface="Hiragino Sans GB W6" panose="020B0300000000000000" charset="-122"/>
                <a:sym typeface="+mn-ea"/>
              </a:rPr>
              <a:t>换向阀</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02690"/>
            <a:ext cx="8781415" cy="54013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332105" y="1263650"/>
            <a:ext cx="8431530" cy="5167630"/>
          </a:xfrm>
        </p:spPr>
        <p:txBody>
          <a:bodyPr vert="horz" wrap="square" lIns="91440" tIns="45720" rIns="91440" bIns="45720" anchor="t"/>
          <a:lstStyle/>
          <a:p>
            <a:pPr algn="just" eaLnBrk="1" latinLnBrk="0"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①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阀心</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做成台肩式。一般有二台肩、三台肩</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②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阀体</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做成沉割槽。一般为三沉割槽、五沉割槽</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③ 当阀心相对阀体移动时，</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通过台肩开启或封闭阀体沉割槽，接通或关闭与沉割槽相同的油口。</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如图所示位置：</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B</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P</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各油口互不相通。</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若阀心左移：</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P→B</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T→A</a:t>
            </a:r>
            <a:endParaRPr lang="en-US" altLang="zh-CN"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若阀心右移：</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P→A</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T→B</a:t>
            </a:r>
            <a:endParaRPr lang="en-US" altLang="zh-CN"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存在三个工作</a:t>
            </a:r>
            <a:endPar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位置</a:t>
            </a: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14</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6610350" cy="645160"/>
          </a:xfrm>
          <a:prstGeom prst="rect">
            <a:avLst/>
          </a:prstGeom>
          <a:noFill/>
        </p:spPr>
        <p:txBody>
          <a:bodyPr wrap="none" rtlCol="0" anchor="t">
            <a:spAutoFit/>
          </a:bodyPr>
          <a:lstStyle/>
          <a:p>
            <a:pPr algn="l"/>
            <a:r>
              <a:rPr sz="3600" b="1" dirty="0">
                <a:solidFill>
                  <a:srgbClr val="111E2C"/>
                </a:solidFill>
                <a:latin typeface="Hiragino Sans GB W6" panose="020B0300000000000000" charset="-122"/>
                <a:ea typeface="Hiragino Sans GB W6" panose="020B0300000000000000" charset="-122"/>
                <a:sym typeface="+mn-ea"/>
              </a:rPr>
              <a:t>（一）滑阀式换向阀的结构特点</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7" name="组合 6"/>
          <p:cNvGrpSpPr/>
          <p:nvPr/>
        </p:nvGrpSpPr>
        <p:grpSpPr>
          <a:xfrm>
            <a:off x="2541270" y="3644900"/>
            <a:ext cx="6203331" cy="2990850"/>
            <a:chOff x="4365" y="5288"/>
            <a:chExt cx="9525" cy="4710"/>
          </a:xfrm>
        </p:grpSpPr>
        <p:pic>
          <p:nvPicPr>
            <p:cNvPr id="17412" name="Picture 5" descr="4-5"/>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4365" y="5628"/>
              <a:ext cx="9525" cy="4370"/>
            </a:xfrm>
            <a:prstGeom prst="rect">
              <a:avLst/>
            </a:prstGeom>
            <a:noFill/>
            <a:ln w="9525">
              <a:noFill/>
            </a:ln>
          </p:spPr>
        </p:pic>
        <p:sp>
          <p:nvSpPr>
            <p:cNvPr id="17413" name="矩形 4"/>
            <p:cNvSpPr/>
            <p:nvPr/>
          </p:nvSpPr>
          <p:spPr>
            <a:xfrm>
              <a:off x="5400" y="8775"/>
              <a:ext cx="958" cy="410"/>
            </a:xfrm>
            <a:prstGeom prst="rect">
              <a:avLst/>
            </a:prstGeom>
            <a:noFill/>
            <a:ln w="9525">
              <a:noFill/>
            </a:ln>
          </p:spPr>
          <p:txBody>
            <a:bodyPr wrap="square">
              <a:spAutoFit/>
            </a:bodyPr>
            <a:lstStyle/>
            <a:p>
              <a:pPr eaLnBrk="1" hangingPunct="1"/>
              <a:r>
                <a:rPr lang="zh-CN" altLang="en-US" sz="1100" dirty="0">
                  <a:solidFill>
                    <a:srgbClr val="C00000"/>
                  </a:solidFill>
                  <a:latin typeface="Garamond" panose="02020404030301010803" pitchFamily="18" charset="0"/>
                </a:rPr>
                <a:t>沉割槽</a:t>
              </a:r>
            </a:p>
          </p:txBody>
        </p:sp>
        <p:sp>
          <p:nvSpPr>
            <p:cNvPr id="17419" name="矩形 16"/>
            <p:cNvSpPr/>
            <p:nvPr/>
          </p:nvSpPr>
          <p:spPr>
            <a:xfrm>
              <a:off x="7818" y="8775"/>
              <a:ext cx="735" cy="410"/>
            </a:xfrm>
            <a:prstGeom prst="rect">
              <a:avLst/>
            </a:prstGeom>
            <a:noFill/>
            <a:ln w="9525">
              <a:noFill/>
            </a:ln>
          </p:spPr>
          <p:txBody>
            <a:bodyPr wrap="square">
              <a:spAutoFit/>
            </a:bodyPr>
            <a:lstStyle/>
            <a:p>
              <a:pPr eaLnBrk="1" hangingPunct="1"/>
              <a:r>
                <a:rPr lang="zh-CN" altLang="en-US" sz="1100" dirty="0">
                  <a:solidFill>
                    <a:srgbClr val="C00000"/>
                  </a:solidFill>
                  <a:latin typeface="Garamond" panose="02020404030301010803" pitchFamily="18" charset="0"/>
                </a:rPr>
                <a:t>台肩</a:t>
              </a:r>
            </a:p>
          </p:txBody>
        </p:sp>
        <p:sp>
          <p:nvSpPr>
            <p:cNvPr id="17423" name="矩形 23"/>
            <p:cNvSpPr/>
            <p:nvPr/>
          </p:nvSpPr>
          <p:spPr>
            <a:xfrm>
              <a:off x="8540" y="8005"/>
              <a:ext cx="735" cy="410"/>
            </a:xfrm>
            <a:prstGeom prst="rect">
              <a:avLst/>
            </a:prstGeom>
            <a:noFill/>
            <a:ln w="9525">
              <a:noFill/>
            </a:ln>
          </p:spPr>
          <p:txBody>
            <a:bodyPr wrap="square">
              <a:spAutoFit/>
            </a:bodyPr>
            <a:lstStyle/>
            <a:p>
              <a:pPr eaLnBrk="1" hangingPunct="1"/>
              <a:r>
                <a:rPr lang="zh-CN" altLang="en-US" sz="1100" dirty="0">
                  <a:solidFill>
                    <a:srgbClr val="C00000"/>
                  </a:solidFill>
                  <a:latin typeface="Garamond" panose="02020404030301010803" pitchFamily="18" charset="0"/>
                </a:rPr>
                <a:t>油箱</a:t>
              </a:r>
            </a:p>
          </p:txBody>
        </p:sp>
        <p:sp>
          <p:nvSpPr>
            <p:cNvPr id="17424" name="矩形 24"/>
            <p:cNvSpPr/>
            <p:nvPr/>
          </p:nvSpPr>
          <p:spPr>
            <a:xfrm>
              <a:off x="5003" y="8245"/>
              <a:ext cx="735" cy="410"/>
            </a:xfrm>
            <a:prstGeom prst="rect">
              <a:avLst/>
            </a:prstGeom>
            <a:noFill/>
            <a:ln w="9525">
              <a:noFill/>
            </a:ln>
          </p:spPr>
          <p:txBody>
            <a:bodyPr wrap="square">
              <a:spAutoFit/>
            </a:bodyPr>
            <a:lstStyle/>
            <a:p>
              <a:pPr eaLnBrk="1" hangingPunct="1"/>
              <a:r>
                <a:rPr lang="zh-CN" altLang="en-US" sz="1100" dirty="0">
                  <a:solidFill>
                    <a:srgbClr val="C00000"/>
                  </a:solidFill>
                  <a:latin typeface="Garamond" panose="02020404030301010803" pitchFamily="18" charset="0"/>
                </a:rPr>
                <a:t>油箱</a:t>
              </a:r>
            </a:p>
          </p:txBody>
        </p:sp>
        <p:sp>
          <p:nvSpPr>
            <p:cNvPr id="17426" name="矩形 27"/>
            <p:cNvSpPr/>
            <p:nvPr/>
          </p:nvSpPr>
          <p:spPr>
            <a:xfrm>
              <a:off x="6300" y="9263"/>
              <a:ext cx="1180" cy="410"/>
            </a:xfrm>
            <a:prstGeom prst="rect">
              <a:avLst/>
            </a:prstGeom>
            <a:noFill/>
            <a:ln w="9525">
              <a:noFill/>
            </a:ln>
          </p:spPr>
          <p:txBody>
            <a:bodyPr wrap="square">
              <a:spAutoFit/>
            </a:bodyPr>
            <a:lstStyle/>
            <a:p>
              <a:pPr eaLnBrk="1" hangingPunct="1"/>
              <a:r>
                <a:rPr lang="zh-CN" altLang="en-US" sz="1100" dirty="0">
                  <a:solidFill>
                    <a:srgbClr val="C00000"/>
                  </a:solidFill>
                  <a:latin typeface="Garamond" panose="02020404030301010803" pitchFamily="18" charset="0"/>
                </a:rPr>
                <a:t>与泵相连</a:t>
              </a:r>
            </a:p>
          </p:txBody>
        </p:sp>
        <p:sp>
          <p:nvSpPr>
            <p:cNvPr id="17429" name="矩形 32"/>
            <p:cNvSpPr/>
            <p:nvPr/>
          </p:nvSpPr>
          <p:spPr>
            <a:xfrm>
              <a:off x="6075" y="5288"/>
              <a:ext cx="1845" cy="410"/>
            </a:xfrm>
            <a:prstGeom prst="rect">
              <a:avLst/>
            </a:prstGeom>
            <a:noFill/>
            <a:ln w="9525">
              <a:noFill/>
            </a:ln>
          </p:spPr>
          <p:txBody>
            <a:bodyPr wrap="square">
              <a:spAutoFit/>
            </a:bodyPr>
            <a:lstStyle/>
            <a:p>
              <a:pPr eaLnBrk="1" hangingPunct="1"/>
              <a:r>
                <a:rPr lang="zh-CN" altLang="en-US" sz="1100" dirty="0">
                  <a:solidFill>
                    <a:srgbClr val="C00000"/>
                  </a:solidFill>
                  <a:latin typeface="Garamond" panose="02020404030301010803" pitchFamily="18" charset="0"/>
                </a:rPr>
                <a:t>与液压油缸相连</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02690"/>
            <a:ext cx="8781415" cy="54013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331470" y="1313180"/>
            <a:ext cx="8609330" cy="1174115"/>
          </a:xfrm>
        </p:spPr>
        <p:txBody>
          <a:bodyPr vert="horz" wrap="square" lIns="91440" tIns="45720" rIns="91440" bIns="45720" anchor="t"/>
          <a:lstStyle/>
          <a:p>
            <a:pPr marL="609600" indent="-609600" algn="just" eaLnBrk="1" latinLnBrk="0"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主要有：手动、机动、电磁动、液动、电液动</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marL="609600" indent="-609600" algn="just" eaLnBrk="1" latinLnBrk="0" hangingPunct="1">
              <a:lnSpc>
                <a:spcPct val="150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、手动（机动）换向阀</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609600" indent="-609600" algn="just" eaLnBrk="1" hangingPunct="1">
              <a:lnSpc>
                <a:spcPct val="120000"/>
              </a:lnSpc>
              <a:buFont typeface="Wingdings" panose="05000000000000000000" pitchFamily="2" charset="2"/>
              <a:buNone/>
            </a:pP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15</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6610350" cy="645160"/>
          </a:xfrm>
          <a:prstGeom prst="rect">
            <a:avLst/>
          </a:prstGeom>
          <a:noFill/>
        </p:spPr>
        <p:txBody>
          <a:bodyPr wrap="none" rtlCol="0" anchor="t">
            <a:spAutoFit/>
          </a:bodyPr>
          <a:lstStyle/>
          <a:p>
            <a:pPr algn="l"/>
            <a:r>
              <a:rPr sz="3600" b="1" dirty="0">
                <a:solidFill>
                  <a:srgbClr val="111E2C"/>
                </a:solidFill>
                <a:latin typeface="Hiragino Sans GB W6" panose="020B0300000000000000" charset="-122"/>
                <a:ea typeface="Hiragino Sans GB W6" panose="020B0300000000000000" charset="-122"/>
                <a:sym typeface="+mn-ea"/>
              </a:rPr>
              <a:t>（二）滑阀式换向阀的操作方式</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8436" name="Picture 4"/>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3343910" y="2270125"/>
            <a:ext cx="5596890" cy="3409315"/>
          </a:xfrm>
          <a:prstGeom prst="rect">
            <a:avLst/>
          </a:prstGeom>
          <a:noFill/>
          <a:ln w="9525">
            <a:noFill/>
          </a:ln>
        </p:spPr>
      </p:pic>
      <p:sp>
        <p:nvSpPr>
          <p:cNvPr id="9" name="文本框 8"/>
          <p:cNvSpPr txBox="1"/>
          <p:nvPr/>
        </p:nvSpPr>
        <p:spPr>
          <a:xfrm>
            <a:off x="332740" y="2292985"/>
            <a:ext cx="2844165" cy="4246245"/>
          </a:xfrm>
          <a:prstGeom prst="rect">
            <a:avLst/>
          </a:prstGeom>
          <a:noFill/>
        </p:spPr>
        <p:txBody>
          <a:bodyPr wrap="square" rtlCol="0">
            <a:spAutoFit/>
          </a:bodyPr>
          <a:lstStyle/>
          <a:p>
            <a:pPr indent="-609600" algn="just" eaLnBrk="1" hangingPunct="1">
              <a:lnSpc>
                <a:spcPct val="150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a:t>
            </a:r>
            <a:r>
              <a:rPr lang="en-US" altLang="zh-CN" sz="2000" b="1" dirty="0">
                <a:latin typeface="宋体" panose="02010600030101010101" pitchFamily="2" charset="-122"/>
                <a:cs typeface="宋体" panose="02010600030101010101" pitchFamily="2" charset="-122"/>
                <a:sym typeface="+mn-ea"/>
              </a:rPr>
              <a:t>1</a:t>
            </a:r>
            <a:r>
              <a:rPr lang="zh-CN" altLang="en-US" sz="2000" b="1" dirty="0">
                <a:latin typeface="宋体" panose="02010600030101010101" pitchFamily="2" charset="-122"/>
                <a:cs typeface="宋体" panose="02010600030101010101" pitchFamily="2" charset="-122"/>
                <a:sym typeface="+mn-ea"/>
              </a:rPr>
              <a:t>）特点：</a:t>
            </a:r>
            <a:endParaRPr lang="zh-CN" altLang="en-US" sz="2000" b="1" dirty="0">
              <a:latin typeface="宋体" panose="02010600030101010101" pitchFamily="2" charset="-122"/>
              <a:cs typeface="宋体" panose="02010600030101010101" pitchFamily="2" charset="-122"/>
            </a:endParaRPr>
          </a:p>
          <a:p>
            <a:pPr indent="-609600" algn="just" eaLnBrk="1" hangingPunct="1">
              <a:lnSpc>
                <a:spcPct val="150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   阀心运动是借助于机械外力实现，工作可靠。</a:t>
            </a:r>
            <a:endParaRPr lang="zh-CN" altLang="en-US" sz="2000" b="1" dirty="0">
              <a:latin typeface="宋体" panose="02010600030101010101" pitchFamily="2" charset="-122"/>
              <a:cs typeface="宋体" panose="02010600030101010101" pitchFamily="2" charset="-122"/>
            </a:endParaRPr>
          </a:p>
          <a:p>
            <a:pPr marL="342900" indent="-342900" algn="just" eaLnBrk="1" hangingPunct="1">
              <a:lnSpc>
                <a:spcPct val="150000"/>
              </a:lnSpc>
              <a:buClrTx/>
              <a:buSzTx/>
              <a:buFont typeface="Arial" panose="020B0604020202020204" pitchFamily="34" charset="0"/>
              <a:buChar char="•"/>
            </a:pPr>
            <a:r>
              <a:rPr lang="zh-CN" altLang="en-US" sz="2000" b="1" dirty="0">
                <a:latin typeface="宋体" panose="02010600030101010101" pitchFamily="2" charset="-122"/>
                <a:cs typeface="宋体" panose="02010600030101010101" pitchFamily="2" charset="-122"/>
                <a:sym typeface="+mn-ea"/>
              </a:rPr>
              <a:t>手动——有手动操作、脚踏操作。</a:t>
            </a:r>
            <a:endParaRPr lang="zh-CN" altLang="en-US" sz="2000" b="1" dirty="0">
              <a:latin typeface="宋体" panose="02010600030101010101" pitchFamily="2" charset="-122"/>
              <a:cs typeface="宋体" panose="02010600030101010101" pitchFamily="2" charset="-122"/>
            </a:endParaRPr>
          </a:p>
          <a:p>
            <a:pPr marL="342900" indent="-342900" algn="just" eaLnBrk="1" hangingPunct="1">
              <a:lnSpc>
                <a:spcPct val="150000"/>
              </a:lnSpc>
              <a:buFont typeface="Arial" panose="020B0604020202020204" pitchFamily="34" charset="0"/>
              <a:buChar char="•"/>
            </a:pPr>
            <a:r>
              <a:rPr lang="zh-CN" altLang="en-US" sz="2000" b="1" dirty="0">
                <a:latin typeface="宋体" panose="02010600030101010101" pitchFamily="2" charset="-122"/>
                <a:cs typeface="宋体" panose="02010600030101010101" pitchFamily="2" charset="-122"/>
                <a:sym typeface="+mn-ea"/>
              </a:rPr>
              <a:t>机动</a:t>
            </a:r>
            <a:r>
              <a:rPr lang="en-US" altLang="zh-CN" sz="2000" b="1" dirty="0">
                <a:latin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cs typeface="宋体" panose="02010600030101010101" pitchFamily="2" charset="-122"/>
                <a:sym typeface="+mn-ea"/>
              </a:rPr>
              <a:t>通过安装在液压设备上的机械撞块或凸轮推动阀心。</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02690"/>
            <a:ext cx="8781415" cy="54013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312420" y="1265555"/>
            <a:ext cx="8609330" cy="1174115"/>
          </a:xfrm>
        </p:spPr>
        <p:txBody>
          <a:bodyPr vert="horz" wrap="square" lIns="91440" tIns="45720" rIns="91440" bIns="45720" anchor="t"/>
          <a:lstStyle/>
          <a:p>
            <a:pPr algn="just" eaLnBrk="1" latinLnBrk="0"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）如图所示：三位四通手动换向阀</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阀心驱动</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手操纵杠杆推动阀心移动，以改变工作位置。</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marL="609600" indent="-609600" algn="just" eaLnBrk="1" hangingPunct="1">
              <a:lnSpc>
                <a:spcPct val="120000"/>
              </a:lnSpc>
              <a:buFont typeface="Wingdings" panose="05000000000000000000" pitchFamily="2" charset="2"/>
              <a:buNone/>
            </a:pP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16</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6610350" cy="645160"/>
          </a:xfrm>
          <a:prstGeom prst="rect">
            <a:avLst/>
          </a:prstGeom>
          <a:noFill/>
        </p:spPr>
        <p:txBody>
          <a:bodyPr wrap="none" rtlCol="0" anchor="t">
            <a:spAutoFit/>
          </a:bodyPr>
          <a:lstStyle/>
          <a:p>
            <a:pPr algn="l"/>
            <a:r>
              <a:rPr sz="3600" b="1" dirty="0">
                <a:solidFill>
                  <a:srgbClr val="111E2C"/>
                </a:solidFill>
                <a:latin typeface="Hiragino Sans GB W6" panose="020B0300000000000000" charset="-122"/>
                <a:ea typeface="Hiragino Sans GB W6" panose="020B0300000000000000" charset="-122"/>
                <a:sym typeface="+mn-ea"/>
              </a:rPr>
              <a:t>（二）滑阀式换向阀的操作方式</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9" name="文本框 8"/>
          <p:cNvSpPr txBox="1"/>
          <p:nvPr/>
        </p:nvSpPr>
        <p:spPr>
          <a:xfrm>
            <a:off x="332105" y="2609850"/>
            <a:ext cx="3151505" cy="3784600"/>
          </a:xfrm>
          <a:prstGeom prst="rect">
            <a:avLst/>
          </a:prstGeom>
          <a:noFill/>
        </p:spPr>
        <p:txBody>
          <a:bodyPr wrap="square" rtlCol="0">
            <a:spAutoFit/>
          </a:bodyPr>
          <a:lstStyle/>
          <a:p>
            <a:pPr marL="342900" indent="-342900" algn="just" eaLnBrk="1" hangingPunct="1">
              <a:lnSpc>
                <a:spcPct val="150000"/>
              </a:lnSpc>
              <a:buFont typeface="Arial" panose="020B0604020202020204" pitchFamily="34" charset="0"/>
              <a:buChar char="•"/>
            </a:pPr>
            <a:r>
              <a:rPr lang="zh-CN" altLang="en-US" sz="2000" b="1" dirty="0">
                <a:latin typeface="宋体" panose="02010600030101010101" pitchFamily="2" charset="-122"/>
                <a:cs typeface="宋体" panose="02010600030101010101" pitchFamily="2" charset="-122"/>
                <a:sym typeface="+mn-ea"/>
              </a:rPr>
              <a:t>阀心定位</a:t>
            </a:r>
            <a:r>
              <a:rPr lang="en-US" altLang="zh-CN" sz="2000" b="1" dirty="0">
                <a:latin typeface="宋体" panose="02010600030101010101" pitchFamily="2" charset="-122"/>
                <a:cs typeface="宋体" panose="02010600030101010101" pitchFamily="2" charset="-122"/>
                <a:sym typeface="+mn-ea"/>
              </a:rPr>
              <a:t>——</a:t>
            </a:r>
            <a:endParaRPr lang="en-US" altLang="zh-CN" sz="2000" b="1" dirty="0">
              <a:latin typeface="宋体" panose="02010600030101010101" pitchFamily="2" charset="-122"/>
              <a:cs typeface="宋体" panose="02010600030101010101" pitchFamily="2" charset="-122"/>
            </a:endParaRPr>
          </a:p>
          <a:p>
            <a:pPr algn="just" eaLnBrk="1" hangingPunct="1">
              <a:lnSpc>
                <a:spcPct val="150000"/>
              </a:lnSpc>
              <a:buFont typeface="Wingdings" panose="05000000000000000000" pitchFamily="2" charset="2"/>
              <a:buNone/>
            </a:pPr>
            <a:r>
              <a:rPr lang="zh-CN" altLang="en-US" sz="2000" b="1" dirty="0">
                <a:solidFill>
                  <a:srgbClr val="C00000"/>
                </a:solidFill>
                <a:latin typeface="宋体" panose="02010600030101010101" pitchFamily="2" charset="-122"/>
                <a:cs typeface="宋体" panose="02010600030101010101" pitchFamily="2" charset="-122"/>
                <a:sym typeface="+mn-ea"/>
              </a:rPr>
              <a:t>（图</a:t>
            </a:r>
            <a:r>
              <a:rPr lang="en-US" altLang="zh-CN" sz="2000" b="1" dirty="0">
                <a:solidFill>
                  <a:srgbClr val="C00000"/>
                </a:solidFill>
                <a:latin typeface="宋体" panose="02010600030101010101" pitchFamily="2" charset="-122"/>
                <a:cs typeface="宋体" panose="02010600030101010101" pitchFamily="2" charset="-122"/>
                <a:sym typeface="+mn-ea"/>
              </a:rPr>
              <a:t>a</a:t>
            </a:r>
            <a:r>
              <a:rPr lang="zh-CN" altLang="en-US" sz="2000" b="1" dirty="0">
                <a:solidFill>
                  <a:srgbClr val="C00000"/>
                </a:solidFill>
                <a:latin typeface="宋体" panose="02010600030101010101" pitchFamily="2" charset="-122"/>
                <a:cs typeface="宋体" panose="02010600030101010101" pitchFamily="2" charset="-122"/>
                <a:sym typeface="+mn-ea"/>
              </a:rPr>
              <a:t>），采用钢球定位：</a:t>
            </a:r>
            <a:endParaRPr lang="zh-CN" altLang="en-US" sz="2000" b="1" dirty="0">
              <a:solidFill>
                <a:srgbClr val="C00000"/>
              </a:solidFill>
              <a:latin typeface="宋体" panose="02010600030101010101" pitchFamily="2" charset="-122"/>
              <a:cs typeface="宋体" panose="02010600030101010101" pitchFamily="2" charset="-122"/>
            </a:endParaRPr>
          </a:p>
          <a:p>
            <a:pPr algn="just" eaLnBrk="1" hangingPunct="1">
              <a:lnSpc>
                <a:spcPct val="150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手动力撤去后，可使阀心</a:t>
            </a:r>
            <a:endParaRPr lang="zh-CN" altLang="en-US" sz="2000" b="1" dirty="0">
              <a:latin typeface="宋体" panose="02010600030101010101" pitchFamily="2" charset="-122"/>
              <a:cs typeface="宋体" panose="02010600030101010101" pitchFamily="2" charset="-122"/>
            </a:endParaRPr>
          </a:p>
          <a:p>
            <a:pPr algn="just" eaLnBrk="1" hangingPunct="1">
              <a:lnSpc>
                <a:spcPct val="150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在这一工作位置多停留一</a:t>
            </a:r>
            <a:endParaRPr lang="zh-CN" altLang="en-US" sz="2000" b="1" dirty="0">
              <a:latin typeface="宋体" panose="02010600030101010101" pitchFamily="2" charset="-122"/>
              <a:cs typeface="宋体" panose="02010600030101010101" pitchFamily="2" charset="-122"/>
            </a:endParaRPr>
          </a:p>
          <a:p>
            <a:pPr algn="just" eaLnBrk="1" hangingPunct="1">
              <a:lnSpc>
                <a:spcPct val="150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段时间。</a:t>
            </a:r>
            <a:endParaRPr lang="zh-CN" altLang="en-US" sz="2000" b="1" dirty="0">
              <a:latin typeface="宋体" panose="02010600030101010101" pitchFamily="2" charset="-122"/>
              <a:cs typeface="宋体" panose="02010600030101010101" pitchFamily="2" charset="-122"/>
            </a:endParaRPr>
          </a:p>
          <a:p>
            <a:pPr algn="just" eaLnBrk="1" hangingPunct="1">
              <a:lnSpc>
                <a:spcPct val="150000"/>
              </a:lnSpc>
              <a:buFont typeface="Wingdings" panose="05000000000000000000" pitchFamily="2" charset="2"/>
              <a:buNone/>
            </a:pPr>
            <a:r>
              <a:rPr lang="zh-CN" altLang="en-US" sz="2000" b="1" dirty="0">
                <a:solidFill>
                  <a:srgbClr val="C00000"/>
                </a:solidFill>
                <a:latin typeface="宋体" panose="02010600030101010101" pitchFamily="2" charset="-122"/>
                <a:cs typeface="宋体" panose="02010600030101010101" pitchFamily="2" charset="-122"/>
                <a:sym typeface="+mn-ea"/>
              </a:rPr>
              <a:t>（图</a:t>
            </a:r>
            <a:r>
              <a:rPr lang="en-US" altLang="zh-CN" sz="2000" b="1" dirty="0">
                <a:solidFill>
                  <a:srgbClr val="C00000"/>
                </a:solidFill>
                <a:latin typeface="宋体" panose="02010600030101010101" pitchFamily="2" charset="-122"/>
                <a:cs typeface="宋体" panose="02010600030101010101" pitchFamily="2" charset="-122"/>
                <a:sym typeface="+mn-ea"/>
              </a:rPr>
              <a:t>b</a:t>
            </a:r>
            <a:r>
              <a:rPr lang="zh-CN" altLang="en-US" sz="2000" b="1" dirty="0">
                <a:solidFill>
                  <a:srgbClr val="C00000"/>
                </a:solidFill>
                <a:latin typeface="宋体" panose="02010600030101010101" pitchFamily="2" charset="-122"/>
                <a:cs typeface="宋体" panose="02010600030101010101" pitchFamily="2" charset="-122"/>
                <a:sym typeface="+mn-ea"/>
              </a:rPr>
              <a:t>），采用弹簧复位：</a:t>
            </a:r>
            <a:endParaRPr lang="zh-CN" altLang="en-US" sz="2000" b="1" dirty="0">
              <a:solidFill>
                <a:srgbClr val="C00000"/>
              </a:solidFill>
              <a:latin typeface="宋体" panose="02010600030101010101" pitchFamily="2" charset="-122"/>
              <a:cs typeface="宋体" panose="02010600030101010101" pitchFamily="2" charset="-122"/>
            </a:endParaRPr>
          </a:p>
          <a:p>
            <a:pPr algn="just" eaLnBrk="1" hangingPunct="1">
              <a:lnSpc>
                <a:spcPct val="150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手动力撤去后，在弹簧力</a:t>
            </a:r>
            <a:endParaRPr lang="zh-CN" altLang="en-US" sz="2000" b="1" dirty="0">
              <a:latin typeface="宋体" panose="02010600030101010101" pitchFamily="2" charset="-122"/>
              <a:cs typeface="宋体" panose="02010600030101010101" pitchFamily="2" charset="-122"/>
            </a:endParaRPr>
          </a:p>
          <a:p>
            <a:pPr algn="just" eaLnBrk="1" hangingPunct="1">
              <a:lnSpc>
                <a:spcPct val="150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作用下，可迅速复位。</a:t>
            </a:r>
          </a:p>
        </p:txBody>
      </p:sp>
      <p:grpSp>
        <p:nvGrpSpPr>
          <p:cNvPr id="7" name="组合 6"/>
          <p:cNvGrpSpPr/>
          <p:nvPr/>
        </p:nvGrpSpPr>
        <p:grpSpPr>
          <a:xfrm>
            <a:off x="3686154" y="2138045"/>
            <a:ext cx="5245121" cy="4165600"/>
            <a:chOff x="6410" y="2909"/>
            <a:chExt cx="7995" cy="6560"/>
          </a:xfrm>
        </p:grpSpPr>
        <p:pic>
          <p:nvPicPr>
            <p:cNvPr id="19460" name="Picture 5" descr="4-6"/>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6410" y="2909"/>
              <a:ext cx="7995" cy="6560"/>
            </a:xfrm>
            <a:prstGeom prst="rect">
              <a:avLst/>
            </a:prstGeom>
            <a:noFill/>
            <a:ln w="9525">
              <a:noFill/>
            </a:ln>
          </p:spPr>
        </p:pic>
        <p:sp>
          <p:nvSpPr>
            <p:cNvPr id="19464" name="矩形 9"/>
            <p:cNvSpPr/>
            <p:nvPr/>
          </p:nvSpPr>
          <p:spPr>
            <a:xfrm>
              <a:off x="8473" y="5763"/>
              <a:ext cx="1180" cy="410"/>
            </a:xfrm>
            <a:prstGeom prst="rect">
              <a:avLst/>
            </a:prstGeom>
            <a:noFill/>
            <a:ln w="9525">
              <a:noFill/>
            </a:ln>
          </p:spPr>
          <p:txBody>
            <a:bodyPr wrap="square">
              <a:spAutoFit/>
            </a:bodyPr>
            <a:lstStyle/>
            <a:p>
              <a:pPr eaLnBrk="1" hangingPunct="1"/>
              <a:r>
                <a:rPr lang="zh-CN" altLang="en-US" sz="1100" dirty="0">
                  <a:solidFill>
                    <a:srgbClr val="C00000"/>
                  </a:solidFill>
                  <a:latin typeface="Garamond" panose="02020404030301010803" pitchFamily="18" charset="0"/>
                </a:rPr>
                <a:t>对中弹簧</a:t>
              </a:r>
            </a:p>
          </p:txBody>
        </p:sp>
        <p:sp>
          <p:nvSpPr>
            <p:cNvPr id="19466" name="矩形 12"/>
            <p:cNvSpPr/>
            <p:nvPr/>
          </p:nvSpPr>
          <p:spPr>
            <a:xfrm>
              <a:off x="11439" y="5613"/>
              <a:ext cx="1180" cy="410"/>
            </a:xfrm>
            <a:prstGeom prst="rect">
              <a:avLst/>
            </a:prstGeom>
            <a:noFill/>
            <a:ln w="9525">
              <a:noFill/>
            </a:ln>
          </p:spPr>
          <p:txBody>
            <a:bodyPr wrap="square">
              <a:spAutoFit/>
            </a:bodyPr>
            <a:lstStyle/>
            <a:p>
              <a:pPr eaLnBrk="1" hangingPunct="1"/>
              <a:r>
                <a:rPr lang="zh-CN" altLang="en-US" sz="1100" dirty="0">
                  <a:solidFill>
                    <a:srgbClr val="C00000"/>
                  </a:solidFill>
                  <a:latin typeface="Garamond" panose="02020404030301010803" pitchFamily="18" charset="0"/>
                </a:rPr>
                <a:t>对中弹簧</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511810" y="1343660"/>
            <a:ext cx="8076565" cy="500697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17</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7885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511810" y="619125"/>
            <a:ext cx="6793865" cy="645160"/>
          </a:xfrm>
          <a:prstGeom prst="rect">
            <a:avLst/>
          </a:prstGeom>
          <a:noFill/>
        </p:spPr>
        <p:txBody>
          <a:bodyPr wrap="square" rtlCol="0" anchor="t">
            <a:spAutoFit/>
          </a:bodyPr>
          <a:lstStyle/>
          <a:p>
            <a:pPr algn="l"/>
            <a:r>
              <a:rPr sz="3600" b="1" dirty="0">
                <a:solidFill>
                  <a:srgbClr val="111E2C"/>
                </a:solidFill>
                <a:latin typeface="Hiragino Sans GB W6" panose="020B0300000000000000" charset="-122"/>
                <a:ea typeface="Hiragino Sans GB W6" panose="020B0300000000000000" charset="-122"/>
                <a:sym typeface="+mn-ea"/>
              </a:rPr>
              <a:t>（二）滑阀式换向阀的操作方式</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7" name="文本框 6"/>
          <p:cNvSpPr txBox="1"/>
          <p:nvPr/>
        </p:nvSpPr>
        <p:spPr>
          <a:xfrm>
            <a:off x="781685" y="1492885"/>
            <a:ext cx="7583170" cy="4707890"/>
          </a:xfrm>
          <a:prstGeom prst="rect">
            <a:avLst/>
          </a:prstGeom>
          <a:noFill/>
        </p:spPr>
        <p:txBody>
          <a:bodyPr wrap="square" rtlCol="0">
            <a:spAutoFit/>
          </a:bodyPr>
          <a:lstStyle/>
          <a:p>
            <a:pPr algn="just">
              <a:lnSpc>
                <a:spcPct val="125000"/>
              </a:lnSpc>
            </a:pPr>
            <a:r>
              <a:rPr lang="en-US" altLang="zh-CN" sz="2400" b="1" dirty="0">
                <a:solidFill>
                  <a:srgbClr val="C30000"/>
                </a:solidFill>
                <a:latin typeface="宋体" panose="02010600030101010101" pitchFamily="2" charset="-122"/>
                <a:cs typeface="宋体" panose="02010600030101010101" pitchFamily="2" charset="-122"/>
              </a:rPr>
              <a:t>  </a:t>
            </a:r>
            <a:r>
              <a:rPr lang="zh-CN" altLang="en-US" sz="2400" b="1" dirty="0">
                <a:solidFill>
                  <a:srgbClr val="C30000"/>
                </a:solidFill>
                <a:latin typeface="宋体" panose="02010600030101010101" pitchFamily="2" charset="-122"/>
                <a:cs typeface="宋体" panose="02010600030101010101" pitchFamily="2" charset="-122"/>
              </a:rPr>
              <a:t>图形符号的含义：</a:t>
            </a:r>
          </a:p>
          <a:p>
            <a:pPr marL="342900" indent="-342900" algn="just">
              <a:lnSpc>
                <a:spcPct val="125000"/>
              </a:lnSpc>
              <a:buClrTx/>
              <a:buSzTx/>
              <a:buFont typeface="Arial" panose="020B0604020202020204" pitchFamily="34" charset="0"/>
              <a:buChar char="•"/>
            </a:pPr>
            <a:r>
              <a:rPr lang="zh-CN" altLang="en-US" sz="2400" b="1" dirty="0">
                <a:latin typeface="宋体" panose="02010600030101010101" pitchFamily="2" charset="-122"/>
                <a:cs typeface="宋体" panose="02010600030101010101" pitchFamily="2" charset="-122"/>
              </a:rPr>
              <a:t>用方框表示阀的工作位置，有几个方框就表示有几“位”；</a:t>
            </a:r>
          </a:p>
          <a:p>
            <a:pPr marL="342900" indent="-342900" algn="just">
              <a:lnSpc>
                <a:spcPct val="125000"/>
              </a:lnSpc>
              <a:buClrTx/>
              <a:buSzTx/>
              <a:buFont typeface="Arial" panose="020B0604020202020204" pitchFamily="34" charset="0"/>
              <a:buChar char="•"/>
            </a:pPr>
            <a:r>
              <a:rPr lang="zh-CN" altLang="en-US" sz="2400" b="1" dirty="0">
                <a:latin typeface="宋体" panose="02010600030101010101" pitchFamily="2" charset="-122"/>
                <a:cs typeface="宋体" panose="02010600030101010101" pitchFamily="2" charset="-122"/>
              </a:rPr>
              <a:t>方框内的箭头表示油路处于接通状态，但箭头方向不一定表示液流的实际方向；</a:t>
            </a:r>
          </a:p>
          <a:p>
            <a:pPr marL="342900" indent="-342900" algn="just">
              <a:lnSpc>
                <a:spcPct val="125000"/>
              </a:lnSpc>
              <a:buClrTx/>
              <a:buSzTx/>
              <a:buFont typeface="Arial" panose="020B0604020202020204" pitchFamily="34" charset="0"/>
              <a:buChar char="•"/>
            </a:pPr>
            <a:r>
              <a:rPr lang="zh-CN" altLang="en-US" sz="2400" b="1" dirty="0">
                <a:latin typeface="宋体" panose="02010600030101010101" pitchFamily="2" charset="-122"/>
                <a:cs typeface="宋体" panose="02010600030101010101" pitchFamily="2" charset="-122"/>
              </a:rPr>
              <a:t>方框内符号“┸”或“</a:t>
            </a:r>
            <a:r>
              <a:rPr lang="zh-CN" altLang="en-US" sz="2400" dirty="0">
                <a:latin typeface="微软雅黑" panose="020B0503020204020204" charset="-122"/>
                <a:ea typeface="微软雅黑" panose="020B0503020204020204" charset="-122"/>
                <a:cs typeface="宋体" panose="02010600030101010101" pitchFamily="2" charset="-122"/>
              </a:rPr>
              <a:t>Τ</a:t>
            </a:r>
            <a:r>
              <a:rPr lang="zh-CN" altLang="en-US" sz="2400" b="1" dirty="0">
                <a:latin typeface="宋体" panose="02010600030101010101" pitchFamily="2" charset="-122"/>
                <a:cs typeface="宋体" panose="02010600030101010101" pitchFamily="2" charset="-122"/>
              </a:rPr>
              <a:t>”表示该油路不通；</a:t>
            </a:r>
          </a:p>
          <a:p>
            <a:pPr marL="342900" indent="-342900" algn="just">
              <a:lnSpc>
                <a:spcPct val="125000"/>
              </a:lnSpc>
              <a:buClrTx/>
              <a:buSzTx/>
              <a:buFont typeface="Arial" panose="020B0604020202020204" pitchFamily="34" charset="0"/>
              <a:buChar char="•"/>
            </a:pPr>
            <a:r>
              <a:rPr lang="zh-CN" altLang="en-US" sz="2400" b="1" dirty="0">
                <a:latin typeface="宋体" panose="02010600030101010101" pitchFamily="2" charset="-122"/>
                <a:cs typeface="宋体" panose="02010600030101010101" pitchFamily="2" charset="-122"/>
              </a:rPr>
              <a:t>方框外部连接的接口数有几个，就表示几</a:t>
            </a:r>
            <a:r>
              <a:rPr lang="en-US" altLang="zh-CN" sz="2400" b="1" dirty="0">
                <a:latin typeface="宋体" panose="02010600030101010101" pitchFamily="2" charset="-122"/>
                <a:cs typeface="宋体" panose="02010600030101010101" pitchFamily="2" charset="-122"/>
              </a:rPr>
              <a:t>“</a:t>
            </a:r>
            <a:r>
              <a:rPr lang="zh-CN" altLang="en-US" sz="2400" b="1" dirty="0">
                <a:latin typeface="宋体" panose="02010600030101010101" pitchFamily="2" charset="-122"/>
                <a:cs typeface="宋体" panose="02010600030101010101" pitchFamily="2" charset="-122"/>
              </a:rPr>
              <a:t>通</a:t>
            </a:r>
            <a:r>
              <a:rPr lang="en-US" altLang="zh-CN" sz="2400" b="1" dirty="0">
                <a:latin typeface="宋体" panose="02010600030101010101" pitchFamily="2" charset="-122"/>
                <a:cs typeface="宋体" panose="02010600030101010101" pitchFamily="2" charset="-122"/>
              </a:rPr>
              <a:t>”</a:t>
            </a:r>
            <a:r>
              <a:rPr lang="zh-CN" altLang="en-US" sz="2400" b="1" dirty="0">
                <a:latin typeface="宋体" panose="02010600030101010101" pitchFamily="2" charset="-122"/>
                <a:cs typeface="宋体" panose="02010600030101010101" pitchFamily="2" charset="-122"/>
              </a:rPr>
              <a:t>；</a:t>
            </a:r>
          </a:p>
          <a:p>
            <a:pPr marL="342900" indent="-342900" algn="just">
              <a:lnSpc>
                <a:spcPct val="125000"/>
              </a:lnSpc>
              <a:buClrTx/>
              <a:buSzTx/>
              <a:buFont typeface="Arial" panose="020B0604020202020204" pitchFamily="34" charset="0"/>
              <a:buChar char="•"/>
            </a:pPr>
            <a:r>
              <a:rPr lang="zh-CN" altLang="en-US" sz="2400" b="1" dirty="0">
                <a:latin typeface="宋体" panose="02010600030101010101" pitchFamily="2" charset="-122"/>
                <a:cs typeface="宋体" panose="02010600030101010101" pitchFamily="2" charset="-122"/>
              </a:rPr>
              <a:t>进油口用字母</a:t>
            </a:r>
            <a:r>
              <a:rPr lang="en-US" altLang="zh-CN" sz="2400" b="1" dirty="0">
                <a:latin typeface="宋体" panose="02010600030101010101" pitchFamily="2" charset="-122"/>
                <a:cs typeface="宋体" panose="02010600030101010101" pitchFamily="2" charset="-122"/>
              </a:rPr>
              <a:t>P</a:t>
            </a:r>
            <a:r>
              <a:rPr lang="zh-CN" altLang="en-US" sz="2400" b="1" dirty="0">
                <a:latin typeface="宋体" panose="02010600030101010101" pitchFamily="2" charset="-122"/>
                <a:cs typeface="宋体" panose="02010600030101010101" pitchFamily="2" charset="-122"/>
              </a:rPr>
              <a:t>表示，回油口用</a:t>
            </a:r>
            <a:r>
              <a:rPr lang="en-US" altLang="zh-CN" sz="2400" b="1" dirty="0">
                <a:latin typeface="宋体" panose="02010600030101010101" pitchFamily="2" charset="-122"/>
                <a:cs typeface="宋体" panose="02010600030101010101" pitchFamily="2" charset="-122"/>
              </a:rPr>
              <a:t>T</a:t>
            </a:r>
            <a:r>
              <a:rPr lang="zh-CN" altLang="en-US" sz="2400" b="1" dirty="0">
                <a:latin typeface="宋体" panose="02010600030101010101" pitchFamily="2" charset="-122"/>
                <a:cs typeface="宋体" panose="02010600030101010101" pitchFamily="2" charset="-122"/>
              </a:rPr>
              <a:t>（有时用</a:t>
            </a:r>
            <a:r>
              <a:rPr lang="en-US" altLang="zh-CN" sz="2400" b="1" dirty="0">
                <a:latin typeface="宋体" panose="02010600030101010101" pitchFamily="2" charset="-122"/>
                <a:cs typeface="宋体" panose="02010600030101010101" pitchFamily="2" charset="-122"/>
              </a:rPr>
              <a:t>O</a:t>
            </a:r>
            <a:r>
              <a:rPr lang="zh-CN" altLang="en-US" sz="2400" b="1" dirty="0">
                <a:latin typeface="宋体" panose="02010600030101010101" pitchFamily="2" charset="-122"/>
                <a:cs typeface="宋体" panose="02010600030101010101" pitchFamily="2" charset="-122"/>
              </a:rPr>
              <a:t>）表示；</a:t>
            </a:r>
            <a:r>
              <a:rPr lang="en-US" altLang="zh-CN" sz="2400" b="1" dirty="0">
                <a:latin typeface="宋体" panose="02010600030101010101" pitchFamily="2" charset="-122"/>
                <a:cs typeface="宋体" panose="02010600030101010101" pitchFamily="2" charset="-122"/>
              </a:rPr>
              <a:t>A</a:t>
            </a:r>
            <a:r>
              <a:rPr lang="zh-CN" altLang="en-US" sz="2400" b="1" dirty="0">
                <a:latin typeface="宋体" panose="02010600030101010101" pitchFamily="2" charset="-122"/>
                <a:cs typeface="宋体" panose="02010600030101010101" pitchFamily="2" charset="-122"/>
              </a:rPr>
              <a:t>、</a:t>
            </a:r>
            <a:r>
              <a:rPr lang="en-US" altLang="zh-CN" sz="2400" b="1" dirty="0">
                <a:latin typeface="宋体" panose="02010600030101010101" pitchFamily="2" charset="-122"/>
                <a:cs typeface="宋体" panose="02010600030101010101" pitchFamily="2" charset="-122"/>
              </a:rPr>
              <a:t>B</a:t>
            </a:r>
            <a:r>
              <a:rPr lang="zh-CN" altLang="en-US" sz="2400" b="1" dirty="0">
                <a:latin typeface="宋体" panose="02010600030101010101" pitchFamily="2" charset="-122"/>
                <a:cs typeface="宋体" panose="02010600030101010101" pitchFamily="2" charset="-122"/>
              </a:rPr>
              <a:t>等表示连接其他工作油路的油口。</a:t>
            </a:r>
          </a:p>
          <a:p>
            <a:pPr marL="342900" indent="-342900" algn="just">
              <a:lnSpc>
                <a:spcPct val="125000"/>
              </a:lnSpc>
              <a:buClrTx/>
              <a:buSzTx/>
              <a:buFont typeface="Arial" panose="020B0604020202020204" pitchFamily="34" charset="0"/>
              <a:buChar char="•"/>
            </a:pPr>
            <a:r>
              <a:rPr lang="zh-CN" altLang="en-US" sz="2400" b="1" dirty="0">
                <a:latin typeface="宋体" panose="02010600030101010101" pitchFamily="2" charset="-122"/>
                <a:cs typeface="宋体" panose="02010600030101010101" pitchFamily="2" charset="-122"/>
              </a:rPr>
              <a:t>有时在图形符号上用</a:t>
            </a:r>
            <a:r>
              <a:rPr lang="en-US" altLang="zh-CN" sz="2400" b="1" dirty="0">
                <a:latin typeface="宋体" panose="02010600030101010101" pitchFamily="2" charset="-122"/>
                <a:cs typeface="宋体" panose="02010600030101010101" pitchFamily="2" charset="-122"/>
              </a:rPr>
              <a:t>L</a:t>
            </a:r>
            <a:r>
              <a:rPr lang="zh-CN" altLang="en-US" sz="2400" b="1" dirty="0">
                <a:latin typeface="宋体" panose="02010600030101010101" pitchFamily="2" charset="-122"/>
                <a:cs typeface="宋体" panose="02010600030101010101" pitchFamily="2" charset="-122"/>
              </a:rPr>
              <a:t>表示泄漏油口。</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202837" y="1203325"/>
            <a:ext cx="8781415" cy="54013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331470" y="1192530"/>
            <a:ext cx="8609330" cy="1294765"/>
          </a:xfrm>
        </p:spPr>
        <p:txBody>
          <a:bodyPr vert="horz" wrap="square" lIns="91440" tIns="45720" rIns="91440" bIns="45720" anchor="t"/>
          <a:lstStyle/>
          <a:p>
            <a:pPr algn="just" eaLnBrk="1" latinLnBrk="0" hangingPunct="1">
              <a:lnSpc>
                <a:spcPct val="150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、电磁换向阀</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）特点：</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① 阀心的运动是通过电磁铁（直流、交流）动作推动阀心运动来实现的。</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18</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6610350" cy="645160"/>
          </a:xfrm>
          <a:prstGeom prst="rect">
            <a:avLst/>
          </a:prstGeom>
          <a:noFill/>
        </p:spPr>
        <p:txBody>
          <a:bodyPr wrap="none" rtlCol="0" anchor="t">
            <a:spAutoFit/>
          </a:bodyPr>
          <a:lstStyle/>
          <a:p>
            <a:pPr algn="l"/>
            <a:r>
              <a:rPr sz="3600" b="1" dirty="0">
                <a:solidFill>
                  <a:srgbClr val="111E2C"/>
                </a:solidFill>
                <a:latin typeface="Hiragino Sans GB W6" panose="020B0300000000000000" charset="-122"/>
                <a:ea typeface="Hiragino Sans GB W6" panose="020B0300000000000000" charset="-122"/>
                <a:sym typeface="+mn-ea"/>
              </a:rPr>
              <a:t>（二）滑阀式换向阀的操作方式</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7" name="组合 6"/>
          <p:cNvGrpSpPr/>
          <p:nvPr/>
        </p:nvGrpSpPr>
        <p:grpSpPr>
          <a:xfrm>
            <a:off x="918210" y="2686685"/>
            <a:ext cx="8046085" cy="3688080"/>
            <a:chOff x="1685" y="4071"/>
            <a:chExt cx="12671" cy="5808"/>
          </a:xfrm>
        </p:grpSpPr>
        <p:pic>
          <p:nvPicPr>
            <p:cNvPr id="21508" name="Picture 5" descr="4-7"/>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685" y="4071"/>
              <a:ext cx="11795" cy="5808"/>
            </a:xfrm>
            <a:prstGeom prst="rect">
              <a:avLst/>
            </a:prstGeom>
            <a:noFill/>
            <a:ln w="9525">
              <a:noFill/>
            </a:ln>
          </p:spPr>
        </p:pic>
        <p:sp>
          <p:nvSpPr>
            <p:cNvPr id="21509" name="矩形 4"/>
            <p:cNvSpPr/>
            <p:nvPr/>
          </p:nvSpPr>
          <p:spPr>
            <a:xfrm>
              <a:off x="11025" y="6975"/>
              <a:ext cx="1180" cy="413"/>
            </a:xfrm>
            <a:prstGeom prst="rect">
              <a:avLst/>
            </a:prstGeom>
            <a:noFill/>
            <a:ln w="9525">
              <a:noFill/>
            </a:ln>
          </p:spPr>
          <p:txBody>
            <a:bodyPr wrap="none">
              <a:spAutoFit/>
            </a:bodyPr>
            <a:lstStyle/>
            <a:p>
              <a:pPr eaLnBrk="1" hangingPunct="1"/>
              <a:r>
                <a:rPr lang="zh-CN" altLang="en-US" sz="1100" dirty="0">
                  <a:solidFill>
                    <a:srgbClr val="C00000"/>
                  </a:solidFill>
                  <a:latin typeface="Garamond" panose="02020404030301010803" pitchFamily="18" charset="0"/>
                </a:rPr>
                <a:t>工作位置</a:t>
              </a:r>
            </a:p>
          </p:txBody>
        </p:sp>
        <p:sp>
          <p:nvSpPr>
            <p:cNvPr id="21510" name="矩形 5"/>
            <p:cNvSpPr/>
            <p:nvPr/>
          </p:nvSpPr>
          <p:spPr>
            <a:xfrm>
              <a:off x="12129" y="6993"/>
              <a:ext cx="1180" cy="412"/>
            </a:xfrm>
            <a:prstGeom prst="rect">
              <a:avLst/>
            </a:prstGeom>
            <a:noFill/>
            <a:ln w="9525">
              <a:noFill/>
            </a:ln>
          </p:spPr>
          <p:txBody>
            <a:bodyPr wrap="none">
              <a:spAutoFit/>
            </a:bodyPr>
            <a:lstStyle/>
            <a:p>
              <a:pPr eaLnBrk="1" hangingPunct="1"/>
              <a:r>
                <a:rPr lang="zh-CN" altLang="en-US" sz="1100" dirty="0">
                  <a:solidFill>
                    <a:srgbClr val="C00000"/>
                  </a:solidFill>
                  <a:latin typeface="Garamond" panose="02020404030301010803" pitchFamily="18" charset="0"/>
                </a:rPr>
                <a:t>初始位置</a:t>
              </a:r>
            </a:p>
          </p:txBody>
        </p:sp>
        <p:sp>
          <p:nvSpPr>
            <p:cNvPr id="21511" name="矩形 6"/>
            <p:cNvSpPr/>
            <p:nvPr/>
          </p:nvSpPr>
          <p:spPr>
            <a:xfrm>
              <a:off x="11223" y="5260"/>
              <a:ext cx="1403" cy="413"/>
            </a:xfrm>
            <a:prstGeom prst="rect">
              <a:avLst/>
            </a:prstGeom>
            <a:noFill/>
            <a:ln w="9525">
              <a:noFill/>
            </a:ln>
          </p:spPr>
          <p:txBody>
            <a:bodyPr wrap="none">
              <a:spAutoFit/>
            </a:bodyPr>
            <a:lstStyle/>
            <a:p>
              <a:pPr eaLnBrk="1" hangingPunct="1"/>
              <a:r>
                <a:rPr lang="zh-CN" altLang="en-US" sz="1100" dirty="0">
                  <a:solidFill>
                    <a:srgbClr val="C00000"/>
                  </a:solidFill>
                  <a:latin typeface="Garamond" panose="02020404030301010803" pitchFamily="18" charset="0"/>
                </a:rPr>
                <a:t>电磁铁符号</a:t>
              </a:r>
            </a:p>
          </p:txBody>
        </p:sp>
        <p:sp>
          <p:nvSpPr>
            <p:cNvPr id="21513" name="矩形 9"/>
            <p:cNvSpPr/>
            <p:nvPr/>
          </p:nvSpPr>
          <p:spPr>
            <a:xfrm>
              <a:off x="13176" y="6259"/>
              <a:ext cx="1180" cy="413"/>
            </a:xfrm>
            <a:prstGeom prst="rect">
              <a:avLst/>
            </a:prstGeom>
            <a:noFill/>
            <a:ln w="9525">
              <a:noFill/>
            </a:ln>
          </p:spPr>
          <p:txBody>
            <a:bodyPr wrap="none">
              <a:spAutoFit/>
            </a:bodyPr>
            <a:lstStyle/>
            <a:p>
              <a:pPr eaLnBrk="1" hangingPunct="1"/>
              <a:r>
                <a:rPr lang="zh-CN" altLang="en-US" sz="1100" dirty="0">
                  <a:solidFill>
                    <a:srgbClr val="C00000"/>
                  </a:solidFill>
                  <a:latin typeface="Garamond" panose="02020404030301010803" pitchFamily="18" charset="0"/>
                </a:rPr>
                <a:t>复位弹簧</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02690"/>
            <a:ext cx="8781415" cy="54013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331470" y="1334135"/>
            <a:ext cx="8609330" cy="5269865"/>
          </a:xfrm>
        </p:spPr>
        <p:txBody>
          <a:bodyPr vert="horz" wrap="square" lIns="91440" tIns="45720" rIns="91440" bIns="45720" anchor="t"/>
          <a:lstStyle/>
          <a:p>
            <a:pPr algn="just" eaLnBrk="1" latinLnBrk="0" hangingPunct="1">
              <a:lnSpc>
                <a:spcPct val="150000"/>
              </a:lnSpc>
              <a:spcBef>
                <a:spcPts val="0"/>
              </a:spcBef>
              <a:buFont typeface="Wingdings" panose="05000000000000000000" pitchFamily="2" charset="2"/>
              <a:buNone/>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②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对于两位电磁换向阀：只有两个工作位置（常位、工作位置）</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若阀心完成两个方向的</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运动后，即复位，</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则采用：</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一边采用电磁铁动作，一边采用弹簧复位</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电磁铁得电，推动阀心移动。电磁铁断电（即电磁力撤去），通过弹簧力使阀心恢复常位；</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若阀心完成两个方向的</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运动后，需在工作位置停留，</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则采用：</a:t>
            </a:r>
            <a:endParaRPr lang="zh-CN" altLang="en-US" sz="2000" b="1" dirty="0">
              <a:solidFill>
                <a:schemeClr val="hlink"/>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一边采用电磁铁动作，一边采用钢球定位。</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此时，电磁铁可以断电。</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40000"/>
              </a:lnSpc>
              <a:buFont typeface="Wingdings" panose="05000000000000000000" pitchFamily="2" charset="2"/>
              <a:buNone/>
            </a:pPr>
            <a:endParaRPr lang="en-US" altLang="zh-CN" sz="2000" b="1" dirty="0">
              <a:solidFill>
                <a:schemeClr val="hlink"/>
              </a:solidFill>
            </a:endParaRPr>
          </a:p>
          <a:p>
            <a:pPr algn="just" eaLnBrk="1" latinLnBrk="0" hangingPunct="1">
              <a:lnSpc>
                <a:spcPct val="150000"/>
              </a:lnSpc>
              <a:spcBef>
                <a:spcPts val="0"/>
              </a:spcBef>
              <a:buFont typeface="Wingdings" panose="05000000000000000000" pitchFamily="2" charset="2"/>
              <a:buNone/>
            </a:pP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19</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6610350" cy="645160"/>
          </a:xfrm>
          <a:prstGeom prst="rect">
            <a:avLst/>
          </a:prstGeom>
          <a:noFill/>
        </p:spPr>
        <p:txBody>
          <a:bodyPr wrap="none" rtlCol="0" anchor="t">
            <a:spAutoFit/>
          </a:bodyPr>
          <a:lstStyle/>
          <a:p>
            <a:pPr algn="l"/>
            <a:r>
              <a:rPr sz="3600" b="1" dirty="0">
                <a:solidFill>
                  <a:srgbClr val="111E2C"/>
                </a:solidFill>
                <a:latin typeface="Hiragino Sans GB W6" panose="020B0300000000000000" charset="-122"/>
                <a:ea typeface="Hiragino Sans GB W6" panose="020B0300000000000000" charset="-122"/>
                <a:sym typeface="+mn-ea"/>
              </a:rPr>
              <a:t>（二）滑阀式换向阀的操作方式</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2532" name="Picture 4" descr="P1010007"/>
          <p:cNvPicPr>
            <a:picLocks noChangeAspect="1"/>
          </p:cNvPicPr>
          <p:nvPr/>
        </p:nvPicPr>
        <p:blipFill>
          <a:blip r:embed="rId5">
            <a:clrChange>
              <a:clrFrom>
                <a:srgbClr val="9B9B9E">
                  <a:alpha val="100000"/>
                </a:srgbClr>
              </a:clrFrom>
              <a:clrTo>
                <a:srgbClr val="9B9B9E">
                  <a:alpha val="100000"/>
                  <a:alpha val="0"/>
                </a:srgbClr>
              </a:clrTo>
            </a:clrChange>
            <a:lum bright="20001"/>
          </a:blip>
          <a:srcRect l="75253" t="74004" r="12900" b="18105"/>
          <a:stretch>
            <a:fillRect/>
          </a:stretch>
        </p:blipFill>
        <p:spPr>
          <a:xfrm>
            <a:off x="5655945" y="1641475"/>
            <a:ext cx="3284855" cy="163957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07465"/>
            <a:ext cx="8719820" cy="513842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1775" y="628650"/>
            <a:ext cx="650875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一、液压阀的基本结构与原理</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231775" y="1379220"/>
            <a:ext cx="8719820" cy="513842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50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、基本结构组成</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包括</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阀心、阀体、</a:t>
            </a:r>
          </a:p>
          <a:p>
            <a:pPr marL="0" indent="0" algn="just" eaLnBrk="1" hangingPunct="1">
              <a:lnSpc>
                <a:spcPct val="150000"/>
              </a:lnSpc>
              <a:spcBef>
                <a:spcPts val="0"/>
              </a:spcBef>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驱动装置。</a:t>
            </a:r>
          </a:p>
          <a:p>
            <a:pPr algn="just" eaLnBrk="1" hangingPunct="1">
              <a:lnSpc>
                <a:spcPct val="150000"/>
              </a:lnSpc>
              <a:spcBef>
                <a:spcPts val="0"/>
              </a:spcBef>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①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阀心</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滑阀、锥阀、球阀</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②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阀体</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阀体孔、阀座孔、进出油口</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阀体孔：是与滑阀阀心配合的孔，与阀心构成滑阀阀口。</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阀座孔：是与锥阀阀心配合的孔，与阀心一起构成锥阀阀口。</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进、出油口：用来连接管路。</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③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驱动装置</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手调机构、电磁铁或弹簧、液压力</a:t>
            </a:r>
            <a:endParaRPr lang="zh-CN" altLang="en-US" sz="2000" b="1" i="1" dirty="0">
              <a:latin typeface="宋体" panose="02010600030101010101" pitchFamily="2" charset="-122"/>
              <a:ea typeface="宋体" panose="02010600030101010101" pitchFamily="2" charset="-122"/>
              <a:cs typeface="宋体" panose="02010600030101010101" pitchFamily="2" charset="-122"/>
            </a:endParaRPr>
          </a:p>
        </p:txBody>
      </p:sp>
      <p:sp>
        <p:nvSpPr>
          <p:cNvPr id="11"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2</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6148" name="Picture 5"/>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2775585" y="1450975"/>
            <a:ext cx="6383020" cy="235394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02690"/>
            <a:ext cx="8781415" cy="54013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331470" y="1193165"/>
            <a:ext cx="8609330" cy="5410835"/>
          </a:xfrm>
        </p:spPr>
        <p:txBody>
          <a:bodyPr vert="horz" wrap="square" lIns="91440" tIns="45720" rIns="91440" bIns="45720" anchor="t"/>
          <a:lstStyle/>
          <a:p>
            <a:pPr eaLnBrk="1" hangingPunct="1">
              <a:lnSpc>
                <a:spcPct val="140000"/>
              </a:lnSpc>
              <a:buFont typeface="Wingdings" panose="05000000000000000000" pitchFamily="2" charset="2"/>
              <a:buNone/>
            </a:pPr>
            <a:r>
              <a:rPr lang="en-US" altLang="zh-CN" sz="2000" b="1" dirty="0">
                <a:sym typeface="+mn-ea"/>
              </a:rPr>
              <a:t>③ </a:t>
            </a:r>
            <a:r>
              <a:rPr lang="zh-CN" altLang="en-US" sz="2000" b="1" dirty="0">
                <a:sym typeface="+mn-ea"/>
              </a:rPr>
              <a:t>对于三位电磁换向阀</a:t>
            </a:r>
            <a:endParaRPr lang="zh-CN" altLang="en-US" sz="2000" b="1" dirty="0"/>
          </a:p>
          <a:p>
            <a:pPr eaLnBrk="1" hangingPunct="1">
              <a:lnSpc>
                <a:spcPct val="140000"/>
              </a:lnSpc>
              <a:buFont typeface="Wingdings" panose="05000000000000000000" pitchFamily="2" charset="2"/>
              <a:buNone/>
            </a:pPr>
            <a:endParaRPr lang="zh-CN" altLang="en-US" sz="2000" b="1" dirty="0"/>
          </a:p>
          <a:p>
            <a:pPr eaLnBrk="1" hangingPunct="1">
              <a:lnSpc>
                <a:spcPct val="140000"/>
              </a:lnSpc>
              <a:buFont typeface="Wingdings" panose="05000000000000000000" pitchFamily="2" charset="2"/>
              <a:buNone/>
            </a:pPr>
            <a:endParaRPr lang="zh-CN" altLang="en-US" sz="2000" b="1" dirty="0"/>
          </a:p>
          <a:p>
            <a:pPr eaLnBrk="1" hangingPunct="1">
              <a:lnSpc>
                <a:spcPct val="140000"/>
              </a:lnSpc>
              <a:buFont typeface="Wingdings" panose="05000000000000000000" pitchFamily="2" charset="2"/>
              <a:buNone/>
            </a:pPr>
            <a:r>
              <a:rPr lang="zh-CN" altLang="en-US" sz="2000" b="1" dirty="0">
                <a:sym typeface="+mn-ea"/>
              </a:rPr>
              <a:t>有三个工作位置：</a:t>
            </a:r>
            <a:endParaRPr lang="zh-CN" altLang="en-US" sz="2000" b="1" dirty="0"/>
          </a:p>
          <a:p>
            <a:pPr eaLnBrk="1" hangingPunct="1">
              <a:lnSpc>
                <a:spcPct val="140000"/>
              </a:lnSpc>
            </a:pPr>
            <a:r>
              <a:rPr lang="zh-CN" altLang="en-US" sz="2000" b="1" dirty="0">
                <a:solidFill>
                  <a:srgbClr val="C00000"/>
                </a:solidFill>
                <a:sym typeface="+mn-ea"/>
              </a:rPr>
              <a:t>阀的左右位置（工作位置）</a:t>
            </a:r>
            <a:r>
              <a:rPr lang="en-US" altLang="zh-CN" sz="2000" b="1" dirty="0">
                <a:solidFill>
                  <a:srgbClr val="C00000"/>
                </a:solidFill>
                <a:latin typeface="Arial" panose="020B0604020202020204" pitchFamily="34" charset="0"/>
                <a:sym typeface="+mn-ea"/>
              </a:rPr>
              <a:t>——</a:t>
            </a:r>
            <a:r>
              <a:rPr lang="zh-CN" altLang="en-US" sz="2000" b="1" dirty="0">
                <a:sym typeface="+mn-ea"/>
              </a:rPr>
              <a:t>由电磁铁控制（即电磁铁处的得电状态）。通常用来连接执行元件（油缸、液压马达）。</a:t>
            </a:r>
            <a:endParaRPr lang="zh-CN" altLang="en-US" sz="2000" b="1" dirty="0"/>
          </a:p>
          <a:p>
            <a:pPr eaLnBrk="1" hangingPunct="1">
              <a:lnSpc>
                <a:spcPct val="140000"/>
              </a:lnSpc>
            </a:pPr>
            <a:r>
              <a:rPr lang="zh-CN" altLang="en-US" sz="2000" b="1" dirty="0">
                <a:solidFill>
                  <a:srgbClr val="C00000"/>
                </a:solidFill>
                <a:sym typeface="+mn-ea"/>
              </a:rPr>
              <a:t>阀的中间位置（常位）</a:t>
            </a:r>
            <a:r>
              <a:rPr lang="en-US" altLang="zh-CN" sz="2000" b="1" dirty="0">
                <a:solidFill>
                  <a:srgbClr val="C00000"/>
                </a:solidFill>
                <a:latin typeface="Arial" panose="020B0604020202020204" pitchFamily="34" charset="0"/>
                <a:sym typeface="+mn-ea"/>
              </a:rPr>
              <a:t>——</a:t>
            </a:r>
            <a:r>
              <a:rPr lang="zh-CN" altLang="en-US" sz="2000" b="1" dirty="0">
                <a:sym typeface="+mn-ea"/>
              </a:rPr>
              <a:t>由弹簧控制（此时电磁铁处在断电状态）</a:t>
            </a:r>
            <a:r>
              <a:rPr lang="zh-CN" altLang="en-US" sz="2000" dirty="0">
                <a:sym typeface="+mn-ea"/>
              </a:rPr>
              <a:t>。</a:t>
            </a:r>
            <a:endParaRPr lang="zh-CN" altLang="en-US" sz="2000" dirty="0"/>
          </a:p>
          <a:p>
            <a:pPr eaLnBrk="1" hangingPunct="1">
              <a:lnSpc>
                <a:spcPct val="140000"/>
              </a:lnSpc>
              <a:buFont typeface="Wingdings" panose="05000000000000000000" pitchFamily="2" charset="2"/>
              <a:buNone/>
            </a:pPr>
            <a:endParaRPr lang="zh-CN" altLang="en-US" sz="2000" b="1" dirty="0"/>
          </a:p>
          <a:p>
            <a:pPr eaLnBrk="1" hangingPunct="1">
              <a:lnSpc>
                <a:spcPct val="140000"/>
              </a:lnSpc>
              <a:buFont typeface="Wingdings" panose="05000000000000000000" pitchFamily="2" charset="2"/>
              <a:buNone/>
            </a:pPr>
            <a:r>
              <a:rPr lang="zh-CN" altLang="en-US" sz="2000" b="1" dirty="0">
                <a:sym typeface="+mn-ea"/>
              </a:rPr>
              <a:t>阀心两个方向的运动及复位</a:t>
            </a:r>
            <a:r>
              <a:rPr lang="en-US" altLang="zh-CN" sz="2000" b="1" dirty="0">
                <a:latin typeface="Arial" panose="020B0604020202020204" pitchFamily="34" charset="0"/>
                <a:sym typeface="+mn-ea"/>
              </a:rPr>
              <a:t>——</a:t>
            </a:r>
            <a:endParaRPr lang="en-US" altLang="zh-CN" sz="2000" b="1" dirty="0"/>
          </a:p>
          <a:p>
            <a:pPr eaLnBrk="1" hangingPunct="1">
              <a:lnSpc>
                <a:spcPct val="140000"/>
              </a:lnSpc>
            </a:pPr>
            <a:r>
              <a:rPr lang="en-US" altLang="zh-CN" sz="2000" b="1" dirty="0">
                <a:sym typeface="+mn-ea"/>
              </a:rPr>
              <a:t> </a:t>
            </a:r>
            <a:r>
              <a:rPr lang="zh-CN" altLang="en-US" sz="2000" b="1" dirty="0">
                <a:solidFill>
                  <a:srgbClr val="C00000"/>
                </a:solidFill>
                <a:sym typeface="+mn-ea"/>
              </a:rPr>
              <a:t>两个方向的运动</a:t>
            </a:r>
            <a:r>
              <a:rPr lang="en-US" altLang="zh-CN" sz="2000" b="1" dirty="0">
                <a:solidFill>
                  <a:srgbClr val="C00000"/>
                </a:solidFill>
                <a:latin typeface="Arial" panose="020B0604020202020204" pitchFamily="34" charset="0"/>
                <a:sym typeface="+mn-ea"/>
              </a:rPr>
              <a:t>——</a:t>
            </a:r>
            <a:r>
              <a:rPr lang="zh-CN" altLang="en-US" sz="2000" b="1" dirty="0">
                <a:solidFill>
                  <a:srgbClr val="C00000"/>
                </a:solidFill>
                <a:sym typeface="+mn-ea"/>
              </a:rPr>
              <a:t>由阀两端的电磁铁实现。</a:t>
            </a:r>
            <a:endParaRPr lang="zh-CN" altLang="en-US" sz="2000" b="1" dirty="0">
              <a:solidFill>
                <a:srgbClr val="C00000"/>
              </a:solidFill>
            </a:endParaRPr>
          </a:p>
          <a:p>
            <a:pPr eaLnBrk="1" hangingPunct="1">
              <a:lnSpc>
                <a:spcPct val="140000"/>
              </a:lnSpc>
            </a:pPr>
            <a:r>
              <a:rPr lang="zh-CN" altLang="en-US" sz="2000" b="1" dirty="0">
                <a:solidFill>
                  <a:schemeClr val="hlink"/>
                </a:solidFill>
                <a:sym typeface="+mn-ea"/>
              </a:rPr>
              <a:t> </a:t>
            </a:r>
            <a:r>
              <a:rPr lang="zh-CN" altLang="en-US" sz="2000" b="1" dirty="0">
                <a:solidFill>
                  <a:srgbClr val="C00000"/>
                </a:solidFill>
                <a:sym typeface="+mn-ea"/>
              </a:rPr>
              <a:t>复位</a:t>
            </a:r>
            <a:r>
              <a:rPr lang="en-US" altLang="zh-CN" sz="2000" b="1" dirty="0">
                <a:solidFill>
                  <a:srgbClr val="C00000"/>
                </a:solidFill>
                <a:latin typeface="Arial" panose="020B0604020202020204" pitchFamily="34" charset="0"/>
                <a:sym typeface="+mn-ea"/>
              </a:rPr>
              <a:t>——</a:t>
            </a:r>
            <a:r>
              <a:rPr lang="zh-CN" altLang="en-US" sz="2000" b="1" dirty="0">
                <a:solidFill>
                  <a:srgbClr val="C00000"/>
                </a:solidFill>
                <a:sym typeface="+mn-ea"/>
              </a:rPr>
              <a:t>由弹簧对中机构来实现。</a:t>
            </a:r>
            <a:endParaRPr lang="zh-CN" altLang="en-US" sz="2000" b="1" dirty="0">
              <a:solidFill>
                <a:srgbClr val="C00000"/>
              </a:solidFill>
            </a:endParaRPr>
          </a:p>
          <a:p>
            <a:pPr eaLnBrk="1" hangingPunct="1">
              <a:lnSpc>
                <a:spcPct val="140000"/>
              </a:lnSpc>
              <a:buFont typeface="Wingdings" panose="05000000000000000000" pitchFamily="2" charset="2"/>
              <a:buNone/>
            </a:pP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20</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6610350" cy="645160"/>
          </a:xfrm>
          <a:prstGeom prst="rect">
            <a:avLst/>
          </a:prstGeom>
          <a:noFill/>
        </p:spPr>
        <p:txBody>
          <a:bodyPr wrap="none" rtlCol="0" anchor="t">
            <a:spAutoFit/>
          </a:bodyPr>
          <a:lstStyle/>
          <a:p>
            <a:pPr algn="l"/>
            <a:r>
              <a:rPr sz="3600" b="1" dirty="0">
                <a:solidFill>
                  <a:srgbClr val="111E2C"/>
                </a:solidFill>
                <a:latin typeface="Hiragino Sans GB W6" panose="020B0300000000000000" charset="-122"/>
                <a:ea typeface="Hiragino Sans GB W6" panose="020B0300000000000000" charset="-122"/>
                <a:sym typeface="+mn-ea"/>
              </a:rPr>
              <a:t>（二）滑阀式换向阀的操作方式</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3556" name="Picture 6" descr="双证液压图5-8"/>
          <p:cNvPicPr>
            <a:picLocks noChangeAspect="1"/>
          </p:cNvPicPr>
          <p:nvPr/>
        </p:nvPicPr>
        <p:blipFill>
          <a:blip r:embed="rId5">
            <a:clrChange>
              <a:clrFrom>
                <a:srgbClr val="FFFFFF">
                  <a:alpha val="100000"/>
                </a:srgbClr>
              </a:clrFrom>
              <a:clrTo>
                <a:srgbClr val="FFFFFF">
                  <a:alpha val="100000"/>
                  <a:alpha val="0"/>
                </a:srgbClr>
              </a:clrTo>
            </a:clrChange>
          </a:blip>
          <a:srcRect l="2005" t="52916" r="70061" b="27548"/>
          <a:stretch>
            <a:fillRect/>
          </a:stretch>
        </p:blipFill>
        <p:spPr>
          <a:xfrm>
            <a:off x="4079240" y="1334135"/>
            <a:ext cx="4283710" cy="169672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02690"/>
            <a:ext cx="8781415" cy="54013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159385" y="1193165"/>
            <a:ext cx="8781415" cy="2165985"/>
          </a:xfrm>
        </p:spPr>
        <p:txBody>
          <a:bodyPr vert="horz" wrap="square" lIns="91440" tIns="45720" rIns="91440" bIns="45720" anchor="t"/>
          <a:lstStyle/>
          <a:p>
            <a:pPr eaLnBrk="1" hangingPunct="1">
              <a:lnSpc>
                <a:spcPct val="120000"/>
              </a:lnSpc>
              <a:buFont typeface="Wingdings" panose="05000000000000000000" pitchFamily="2" charset="2"/>
              <a:buNone/>
            </a:pPr>
            <a:r>
              <a:rPr lang="zh-CN" altLang="en-US" sz="2000" dirty="0">
                <a:sym typeface="+mn-ea"/>
              </a:rPr>
              <a:t>（</a:t>
            </a:r>
            <a:r>
              <a:rPr lang="en-US" altLang="zh-CN" sz="2000" b="1" dirty="0">
                <a:sym typeface="+mn-ea"/>
              </a:rPr>
              <a:t>2</a:t>
            </a:r>
            <a:r>
              <a:rPr lang="zh-CN" altLang="en-US" sz="2000" b="1" dirty="0">
                <a:sym typeface="+mn-ea"/>
              </a:rPr>
              <a:t>）举例</a:t>
            </a:r>
            <a:endParaRPr lang="zh-CN" altLang="en-US" sz="2000" b="1" dirty="0"/>
          </a:p>
          <a:p>
            <a:pPr eaLnBrk="1" hangingPunct="1">
              <a:lnSpc>
                <a:spcPct val="130000"/>
              </a:lnSpc>
              <a:buFont typeface="Wingdings" panose="05000000000000000000" pitchFamily="2" charset="2"/>
              <a:buNone/>
            </a:pPr>
            <a:r>
              <a:rPr lang="zh-CN" altLang="en-US" sz="2000" b="1" dirty="0">
                <a:solidFill>
                  <a:schemeClr val="hlink"/>
                </a:solidFill>
                <a:sym typeface="+mn-ea"/>
              </a:rPr>
              <a:t>        </a:t>
            </a:r>
            <a:r>
              <a:rPr lang="zh-CN" altLang="en-US" sz="2000" b="1" dirty="0">
                <a:solidFill>
                  <a:srgbClr val="C00000"/>
                </a:solidFill>
                <a:sym typeface="+mn-ea"/>
              </a:rPr>
              <a:t>如图所示，为两位三通阀的结构图（</a:t>
            </a:r>
            <a:r>
              <a:rPr lang="en-US" altLang="zh-CN" sz="2000" b="1" dirty="0">
                <a:solidFill>
                  <a:srgbClr val="C00000"/>
                </a:solidFill>
                <a:sym typeface="+mn-ea"/>
              </a:rPr>
              <a:t>a</a:t>
            </a:r>
            <a:r>
              <a:rPr lang="zh-CN" altLang="en-US" sz="2000" b="1" dirty="0">
                <a:solidFill>
                  <a:srgbClr val="C00000"/>
                </a:solidFill>
                <a:sym typeface="+mn-ea"/>
              </a:rPr>
              <a:t>）和图形符号（</a:t>
            </a:r>
            <a:r>
              <a:rPr lang="en-US" altLang="zh-CN" sz="2000" b="1" dirty="0">
                <a:solidFill>
                  <a:srgbClr val="C00000"/>
                </a:solidFill>
                <a:sym typeface="+mn-ea"/>
              </a:rPr>
              <a:t>b</a:t>
            </a:r>
            <a:r>
              <a:rPr lang="zh-CN" altLang="en-US" sz="2000" b="1" dirty="0">
                <a:solidFill>
                  <a:srgbClr val="C00000"/>
                </a:solidFill>
                <a:sym typeface="+mn-ea"/>
              </a:rPr>
              <a:t>）</a:t>
            </a:r>
            <a:endParaRPr lang="zh-CN" altLang="en-US" sz="2000" b="1" dirty="0">
              <a:solidFill>
                <a:srgbClr val="C00000"/>
              </a:solidFill>
            </a:endParaRPr>
          </a:p>
          <a:p>
            <a:pPr eaLnBrk="1" hangingPunct="1">
              <a:lnSpc>
                <a:spcPct val="130000"/>
              </a:lnSpc>
              <a:buFont typeface="Wingdings" panose="05000000000000000000" pitchFamily="2" charset="2"/>
              <a:buNone/>
            </a:pPr>
            <a:r>
              <a:rPr lang="zh-CN" altLang="en-US" sz="2000" b="1" dirty="0">
                <a:sym typeface="+mn-ea"/>
              </a:rPr>
              <a:t>① 阀的左端安装有电磁铁，右端安装有弹簧。</a:t>
            </a:r>
            <a:endParaRPr lang="zh-CN" altLang="en-US" sz="2000" b="1" dirty="0"/>
          </a:p>
          <a:p>
            <a:pPr eaLnBrk="1" hangingPunct="1">
              <a:lnSpc>
                <a:spcPct val="130000"/>
              </a:lnSpc>
              <a:buFont typeface="Wingdings" panose="05000000000000000000" pitchFamily="2" charset="2"/>
              <a:buNone/>
            </a:pPr>
            <a:r>
              <a:rPr lang="zh-CN" altLang="en-US" sz="2000" b="1" dirty="0">
                <a:sym typeface="+mn-ea"/>
              </a:rPr>
              <a:t>② 常位（电磁铁不通电的状态）：在弹簧力作用下，阀芯处在右位。</a:t>
            </a:r>
            <a:r>
              <a:rPr lang="en-US" altLang="zh-CN" sz="2000" b="1" dirty="0">
                <a:sym typeface="+mn-ea"/>
              </a:rPr>
              <a:t>P→A</a:t>
            </a:r>
            <a:r>
              <a:rPr lang="zh-CN" altLang="en-US" sz="2000" b="1" dirty="0">
                <a:sym typeface="+mn-ea"/>
              </a:rPr>
              <a:t>，</a:t>
            </a:r>
            <a:r>
              <a:rPr lang="en-US" altLang="zh-CN" sz="2000" b="1" dirty="0">
                <a:sym typeface="+mn-ea"/>
              </a:rPr>
              <a:t>B</a:t>
            </a:r>
            <a:r>
              <a:rPr lang="zh-CN" altLang="en-US" sz="2000" b="1" dirty="0">
                <a:sym typeface="+mn-ea"/>
              </a:rPr>
              <a:t>不通。</a:t>
            </a:r>
            <a:endParaRPr lang="zh-CN" altLang="en-US" sz="2000" b="1" dirty="0"/>
          </a:p>
          <a:p>
            <a:pPr eaLnBrk="1" hangingPunct="1">
              <a:lnSpc>
                <a:spcPct val="130000"/>
              </a:lnSpc>
              <a:buFont typeface="Wingdings" panose="05000000000000000000" pitchFamily="2" charset="2"/>
              <a:buNone/>
            </a:pP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21</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6610350" cy="645160"/>
          </a:xfrm>
          <a:prstGeom prst="rect">
            <a:avLst/>
          </a:prstGeom>
          <a:noFill/>
        </p:spPr>
        <p:txBody>
          <a:bodyPr wrap="none" rtlCol="0" anchor="t">
            <a:spAutoFit/>
          </a:bodyPr>
          <a:lstStyle/>
          <a:p>
            <a:pPr algn="l"/>
            <a:r>
              <a:rPr sz="3600" b="1" dirty="0">
                <a:solidFill>
                  <a:srgbClr val="111E2C"/>
                </a:solidFill>
                <a:latin typeface="Hiragino Sans GB W6" panose="020B0300000000000000" charset="-122"/>
                <a:ea typeface="Hiragino Sans GB W6" panose="020B0300000000000000" charset="-122"/>
                <a:sym typeface="+mn-ea"/>
              </a:rPr>
              <a:t>（二）滑阀式换向阀的操作方式</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4580" name="Picture 5" descr="4-7"/>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2316480" y="3217545"/>
            <a:ext cx="6624320" cy="3262630"/>
          </a:xfrm>
          <a:prstGeom prst="rect">
            <a:avLst/>
          </a:prstGeom>
          <a:noFill/>
          <a:ln w="9525">
            <a:noFill/>
          </a:ln>
        </p:spPr>
      </p:pic>
      <p:sp>
        <p:nvSpPr>
          <p:cNvPr id="7" name="文本框 6"/>
          <p:cNvSpPr txBox="1"/>
          <p:nvPr/>
        </p:nvSpPr>
        <p:spPr>
          <a:xfrm>
            <a:off x="158750" y="3359150"/>
            <a:ext cx="2273300" cy="3753485"/>
          </a:xfrm>
          <a:prstGeom prst="rect">
            <a:avLst/>
          </a:prstGeom>
          <a:noFill/>
        </p:spPr>
        <p:txBody>
          <a:bodyPr wrap="square" rtlCol="0">
            <a:spAutoFit/>
          </a:bodyPr>
          <a:lstStyle/>
          <a:p>
            <a:pPr marL="342900" indent="-342900" algn="l" eaLnBrk="1" hangingPunct="1">
              <a:lnSpc>
                <a:spcPct val="130000"/>
              </a:lnSpc>
              <a:spcBef>
                <a:spcPct val="20000"/>
              </a:spcBef>
              <a:buClrTx/>
              <a:buSzTx/>
              <a:buFont typeface="Wingdings" panose="05000000000000000000" pitchFamily="2" charset="2"/>
            </a:pPr>
            <a:r>
              <a:rPr lang="zh-CN" altLang="en-US" sz="2000" b="1" dirty="0">
                <a:latin typeface="+mn-lt"/>
                <a:ea typeface="+mn-ea"/>
                <a:sym typeface="+mn-ea"/>
              </a:rPr>
              <a:t>③ 当电磁铁得电时，电磁铁推动阀心右移，P→B，A不通。当电磁铁失电时，阀心在弹簧力作用下复位。</a:t>
            </a:r>
          </a:p>
          <a:p>
            <a:pPr marL="342900" indent="-342900" algn="l" eaLnBrk="1" hangingPunct="1">
              <a:lnSpc>
                <a:spcPct val="130000"/>
              </a:lnSpc>
              <a:spcBef>
                <a:spcPct val="20000"/>
              </a:spcBef>
              <a:buClrTx/>
              <a:buSzTx/>
              <a:buFont typeface="Wingdings" panose="05000000000000000000" pitchFamily="2" charset="2"/>
            </a:pPr>
            <a:endParaRPr lang="zh-CN" altLang="en-US" sz="2000" b="1" dirty="0">
              <a:latin typeface="+mn-lt"/>
              <a:ea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02690"/>
            <a:ext cx="8781415" cy="54013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159385" y="1193165"/>
            <a:ext cx="8781415" cy="1448435"/>
          </a:xfrm>
        </p:spPr>
        <p:txBody>
          <a:bodyPr vert="horz" wrap="square" lIns="91440" tIns="45720" rIns="91440" bIns="45720" anchor="t"/>
          <a:lstStyle/>
          <a:p>
            <a:pPr algn="just" eaLnBrk="1" latinLnBrk="0" hangingPunct="1">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电液换向阀</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由液动换向阀和电磁换向阀组合而成。</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液动换向阀</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称为主阀。</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实现主油路的换向。</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电磁换向阀</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称为先导阀。</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改变液动换向阀的控制油路方向。</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30000"/>
              </a:lnSpc>
              <a:buFont typeface="Wingdings" panose="05000000000000000000" pitchFamily="2" charset="2"/>
              <a:buNone/>
            </a:pP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22</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3855720" cy="645160"/>
          </a:xfrm>
          <a:prstGeom prst="rect">
            <a:avLst/>
          </a:prstGeom>
          <a:noFill/>
        </p:spPr>
        <p:txBody>
          <a:bodyPr wrap="none" rtlCol="0" anchor="t">
            <a:spAutoFit/>
          </a:bodyPr>
          <a:lstStyle/>
          <a:p>
            <a:pPr algn="l"/>
            <a:r>
              <a:rPr sz="3600" b="1" dirty="0">
                <a:solidFill>
                  <a:srgbClr val="111E2C"/>
                </a:solidFill>
                <a:latin typeface="Hiragino Sans GB W6" panose="020B0300000000000000" charset="-122"/>
                <a:ea typeface="Hiragino Sans GB W6" panose="020B0300000000000000" charset="-122"/>
                <a:sym typeface="+mn-ea"/>
              </a:rPr>
              <a:t>（三）电液换向阀</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5604" name="Picture 4" descr="4-8"/>
          <p:cNvPicPr>
            <a:picLocks noChangeAspect="1"/>
          </p:cNvPicPr>
          <p:nvPr/>
        </p:nvPicPr>
        <p:blipFill>
          <a:blip r:embed="rId5">
            <a:clrChange>
              <a:clrFrom>
                <a:srgbClr val="FFFFFD">
                  <a:alpha val="100000"/>
                </a:srgbClr>
              </a:clrFrom>
              <a:clrTo>
                <a:srgbClr val="FFFFFD">
                  <a:alpha val="100000"/>
                  <a:alpha val="0"/>
                </a:srgbClr>
              </a:clrTo>
            </a:clrChange>
          </a:blip>
          <a:srcRect l="3192" t="-285" r="1186" b="55714"/>
          <a:stretch>
            <a:fillRect/>
          </a:stretch>
        </p:blipFill>
        <p:spPr>
          <a:xfrm>
            <a:off x="244158" y="2928938"/>
            <a:ext cx="4968875" cy="3495675"/>
          </a:xfrm>
          <a:prstGeom prst="rect">
            <a:avLst/>
          </a:prstGeom>
          <a:noFill/>
          <a:ln w="9525">
            <a:noFill/>
          </a:ln>
        </p:spPr>
      </p:pic>
      <p:pic>
        <p:nvPicPr>
          <p:cNvPr id="25605" name="Picture 5" descr="4-8"/>
          <p:cNvPicPr>
            <a:picLocks noChangeAspect="1"/>
          </p:cNvPicPr>
          <p:nvPr/>
        </p:nvPicPr>
        <p:blipFill>
          <a:blip r:embed="rId6">
            <a:clrChange>
              <a:clrFrom>
                <a:srgbClr val="FFFFFF">
                  <a:alpha val="100000"/>
                </a:srgbClr>
              </a:clrFrom>
              <a:clrTo>
                <a:srgbClr val="FFFFFF">
                  <a:alpha val="100000"/>
                  <a:alpha val="0"/>
                </a:srgbClr>
              </a:clrTo>
            </a:clrChange>
          </a:blip>
          <a:srcRect l="19363" t="43413" r="13818" b="7060"/>
          <a:stretch>
            <a:fillRect/>
          </a:stretch>
        </p:blipFill>
        <p:spPr>
          <a:xfrm>
            <a:off x="5300980" y="2972118"/>
            <a:ext cx="3527425" cy="3452812"/>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02690"/>
            <a:ext cx="8781415" cy="54013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159385" y="1193165"/>
            <a:ext cx="8781415" cy="1950720"/>
          </a:xfrm>
        </p:spPr>
        <p:txBody>
          <a:bodyPr vert="horz" wrap="square" lIns="91440" tIns="45720" rIns="91440" bIns="45720" anchor="t"/>
          <a:lstStyle/>
          <a:p>
            <a:pPr algn="just" eaLnBrk="1" latinLnBrk="0" hangingPunct="1">
              <a:lnSpc>
                <a:spcPct val="150000"/>
              </a:lnSpc>
              <a:spcBef>
                <a:spcPts val="0"/>
              </a:spcBef>
              <a:buFont typeface="Wingdings" panose="05000000000000000000" charset="0"/>
              <a:buChar char="u"/>
            </a:pPr>
            <a:r>
              <a:rPr lang="zh-CN" altLang="en-US" sz="2400" b="1" dirty="0">
                <a:solidFill>
                  <a:srgbClr val="C30000"/>
                </a:solidFill>
                <a:sym typeface="+mn-ea"/>
              </a:rPr>
              <a:t>工作原理</a:t>
            </a:r>
            <a:endParaRPr lang="zh-CN" altLang="en-US" sz="2400" b="1" dirty="0">
              <a:solidFill>
                <a:srgbClr val="C30000"/>
              </a:solidFill>
            </a:endParaRPr>
          </a:p>
          <a:p>
            <a:pPr algn="just" eaLnBrk="1" latinLnBrk="0" hangingPunct="1">
              <a:lnSpc>
                <a:spcPct val="150000"/>
              </a:lnSpc>
              <a:spcBef>
                <a:spcPts val="0"/>
              </a:spcBef>
              <a:buFont typeface="Wingdings" panose="05000000000000000000" pitchFamily="2" charset="2"/>
              <a:buNone/>
            </a:pPr>
            <a:r>
              <a:rPr lang="zh-CN" altLang="en-US" sz="2000" b="1" dirty="0">
                <a:solidFill>
                  <a:srgbClr val="C00000"/>
                </a:solidFill>
                <a:sym typeface="+mn-ea"/>
              </a:rPr>
              <a:t>先导阀的电磁铁不得电时：</a:t>
            </a:r>
          </a:p>
          <a:p>
            <a:pPr algn="just" eaLnBrk="1" latinLnBrk="0" hangingPunct="1">
              <a:lnSpc>
                <a:spcPct val="150000"/>
              </a:lnSpc>
              <a:spcBef>
                <a:spcPts val="0"/>
              </a:spcBef>
            </a:pPr>
            <a:r>
              <a:rPr lang="zh-CN" altLang="en-US" sz="2000" b="1" dirty="0">
                <a:sym typeface="+mn-ea"/>
              </a:rPr>
              <a:t>先导阀的阀心处于中位，液动阀主阀心在弹簧作用下也处于中位。主阀心的两端油室同时接回油箱。</a:t>
            </a:r>
            <a:endParaRPr lang="zh-CN" altLang="en-US" sz="2000" b="1" dirty="0"/>
          </a:p>
          <a:p>
            <a:pPr algn="just" eaLnBrk="1" hangingPunct="1">
              <a:lnSpc>
                <a:spcPct val="130000"/>
              </a:lnSpc>
              <a:buFont typeface="Wingdings" panose="05000000000000000000" pitchFamily="2" charset="2"/>
              <a:buNone/>
            </a:pP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23</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3855720" cy="645160"/>
          </a:xfrm>
          <a:prstGeom prst="rect">
            <a:avLst/>
          </a:prstGeom>
          <a:noFill/>
        </p:spPr>
        <p:txBody>
          <a:bodyPr wrap="none" rtlCol="0" anchor="t">
            <a:spAutoFit/>
          </a:bodyPr>
          <a:lstStyle/>
          <a:p>
            <a:pPr algn="l"/>
            <a:r>
              <a:rPr sz="3600" b="1" dirty="0">
                <a:solidFill>
                  <a:srgbClr val="111E2C"/>
                </a:solidFill>
                <a:latin typeface="Hiragino Sans GB W6" panose="020B0300000000000000" charset="-122"/>
                <a:ea typeface="Hiragino Sans GB W6" panose="020B0300000000000000" charset="-122"/>
                <a:sym typeface="+mn-ea"/>
              </a:rPr>
              <a:t>（三）电液换向阀</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5604" name="Picture 4" descr="4-8"/>
          <p:cNvPicPr>
            <a:picLocks noChangeAspect="1"/>
          </p:cNvPicPr>
          <p:nvPr/>
        </p:nvPicPr>
        <p:blipFill>
          <a:blip r:embed="rId5">
            <a:clrChange>
              <a:clrFrom>
                <a:srgbClr val="FFFFFD">
                  <a:alpha val="100000"/>
                </a:srgbClr>
              </a:clrFrom>
              <a:clrTo>
                <a:srgbClr val="FFFFFD">
                  <a:alpha val="100000"/>
                  <a:alpha val="0"/>
                </a:srgbClr>
              </a:clrTo>
            </a:clrChange>
          </a:blip>
          <a:srcRect l="3192" t="-285" r="1186" b="55714"/>
          <a:stretch>
            <a:fillRect/>
          </a:stretch>
        </p:blipFill>
        <p:spPr>
          <a:xfrm>
            <a:off x="636270" y="3368040"/>
            <a:ext cx="4446905" cy="3128645"/>
          </a:xfrm>
          <a:prstGeom prst="rect">
            <a:avLst/>
          </a:prstGeom>
          <a:noFill/>
          <a:ln w="9525">
            <a:noFill/>
          </a:ln>
        </p:spPr>
      </p:pic>
      <p:pic>
        <p:nvPicPr>
          <p:cNvPr id="25605" name="Picture 5" descr="4-8"/>
          <p:cNvPicPr>
            <a:picLocks noChangeAspect="1"/>
          </p:cNvPicPr>
          <p:nvPr/>
        </p:nvPicPr>
        <p:blipFill>
          <a:blip r:embed="rId6">
            <a:clrChange>
              <a:clrFrom>
                <a:srgbClr val="FFFFFF">
                  <a:alpha val="100000"/>
                </a:srgbClr>
              </a:clrFrom>
              <a:clrTo>
                <a:srgbClr val="FFFFFF">
                  <a:alpha val="100000"/>
                  <a:alpha val="0"/>
                </a:srgbClr>
              </a:clrTo>
            </a:clrChange>
          </a:blip>
          <a:srcRect l="19363" t="43413" r="13818" b="7060"/>
          <a:stretch>
            <a:fillRect/>
          </a:stretch>
        </p:blipFill>
        <p:spPr>
          <a:xfrm>
            <a:off x="5300980" y="3115628"/>
            <a:ext cx="3527425" cy="3452812"/>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02690"/>
            <a:ext cx="8781415" cy="54013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159385" y="1193165"/>
            <a:ext cx="8781415" cy="1950720"/>
          </a:xfrm>
        </p:spPr>
        <p:txBody>
          <a:bodyPr vert="horz" wrap="square" lIns="91440" tIns="45720" rIns="91440" bIns="45720" anchor="t"/>
          <a:lstStyle/>
          <a:p>
            <a:pPr eaLnBrk="1" hangingPunct="1">
              <a:lnSpc>
                <a:spcPct val="150000"/>
              </a:lnSpc>
              <a:buFont typeface="Wingdings" panose="05000000000000000000" pitchFamily="2" charset="2"/>
              <a:buNone/>
            </a:pPr>
            <a:r>
              <a:rPr lang="zh-CN" altLang="en-US" sz="2000" b="1" dirty="0">
                <a:solidFill>
                  <a:srgbClr val="C00000"/>
                </a:solidFill>
                <a:sym typeface="+mn-ea"/>
              </a:rPr>
              <a:t>先导阀的右端电磁铁得电，处于右位工作时：</a:t>
            </a:r>
          </a:p>
          <a:p>
            <a:pPr eaLnBrk="1" hangingPunct="1">
              <a:lnSpc>
                <a:spcPct val="150000"/>
              </a:lnSpc>
            </a:pPr>
            <a:r>
              <a:rPr lang="zh-CN" altLang="en-US" sz="2000" b="1" dirty="0">
                <a:sym typeface="+mn-ea"/>
              </a:rPr>
              <a:t>液动主阀心向左移，主阀右位工作，主油路：</a:t>
            </a:r>
            <a:r>
              <a:rPr lang="en-US" altLang="zh-CN" sz="2000" b="1" dirty="0">
                <a:sym typeface="+mn-ea"/>
              </a:rPr>
              <a:t>P→B</a:t>
            </a:r>
            <a:r>
              <a:rPr lang="zh-CN" altLang="en-US" sz="2000" b="1" dirty="0">
                <a:sym typeface="+mn-ea"/>
              </a:rPr>
              <a:t>，</a:t>
            </a:r>
            <a:r>
              <a:rPr lang="en-US" altLang="zh-CN" sz="2000" b="1" dirty="0">
                <a:sym typeface="+mn-ea"/>
              </a:rPr>
              <a:t>A→T</a:t>
            </a:r>
            <a:endParaRPr lang="en-US" altLang="zh-CN" sz="2000" b="1" dirty="0"/>
          </a:p>
          <a:p>
            <a:pPr eaLnBrk="1" hangingPunct="1">
              <a:lnSpc>
                <a:spcPct val="150000"/>
              </a:lnSpc>
              <a:buFont typeface="Wingdings" panose="05000000000000000000" pitchFamily="2" charset="2"/>
              <a:buNone/>
            </a:pPr>
            <a:r>
              <a:rPr lang="zh-CN" altLang="en-US" sz="2000" b="1" dirty="0">
                <a:solidFill>
                  <a:srgbClr val="C00000"/>
                </a:solidFill>
                <a:sym typeface="+mn-ea"/>
              </a:rPr>
              <a:t>反之，先导阀的左端电磁铁得电，处于左位工作时：</a:t>
            </a:r>
            <a:endParaRPr lang="zh-CN" altLang="en-US" sz="2000" b="1" dirty="0">
              <a:solidFill>
                <a:srgbClr val="C00000"/>
              </a:solidFill>
            </a:endParaRPr>
          </a:p>
          <a:p>
            <a:pPr eaLnBrk="1" hangingPunct="1">
              <a:lnSpc>
                <a:spcPct val="150000"/>
              </a:lnSpc>
            </a:pPr>
            <a:r>
              <a:rPr lang="zh-CN" altLang="en-US" sz="2000" b="1" dirty="0">
                <a:sym typeface="+mn-ea"/>
              </a:rPr>
              <a:t>液动主阀心向右移，主阀左位工作，主油路：</a:t>
            </a:r>
            <a:r>
              <a:rPr lang="en-US" altLang="zh-CN" sz="2000" b="1" dirty="0">
                <a:sym typeface="+mn-ea"/>
              </a:rPr>
              <a:t>P→A</a:t>
            </a:r>
            <a:r>
              <a:rPr lang="zh-CN" altLang="en-US" sz="2000" b="1" dirty="0">
                <a:sym typeface="+mn-ea"/>
              </a:rPr>
              <a:t>，</a:t>
            </a:r>
            <a:r>
              <a:rPr lang="en-US" altLang="zh-CN" sz="2000" b="1" dirty="0">
                <a:sym typeface="+mn-ea"/>
              </a:rPr>
              <a:t>B→T</a:t>
            </a:r>
            <a:endParaRPr lang="en-US" altLang="zh-CN" sz="2000" b="1" dirty="0"/>
          </a:p>
          <a:p>
            <a:pPr algn="just" eaLnBrk="1" hangingPunct="1">
              <a:lnSpc>
                <a:spcPct val="130000"/>
              </a:lnSpc>
              <a:buFont typeface="Wingdings" panose="05000000000000000000" pitchFamily="2" charset="2"/>
              <a:buNone/>
            </a:pP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24</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3855720" cy="645160"/>
          </a:xfrm>
          <a:prstGeom prst="rect">
            <a:avLst/>
          </a:prstGeom>
          <a:noFill/>
        </p:spPr>
        <p:txBody>
          <a:bodyPr wrap="none" rtlCol="0" anchor="t">
            <a:spAutoFit/>
          </a:bodyPr>
          <a:lstStyle/>
          <a:p>
            <a:pPr algn="l"/>
            <a:r>
              <a:rPr sz="3600" b="1" dirty="0">
                <a:solidFill>
                  <a:srgbClr val="111E2C"/>
                </a:solidFill>
                <a:latin typeface="Hiragino Sans GB W6" panose="020B0300000000000000" charset="-122"/>
                <a:ea typeface="Hiragino Sans GB W6" panose="020B0300000000000000" charset="-122"/>
                <a:sym typeface="+mn-ea"/>
              </a:rPr>
              <a:t>（三）电液换向阀</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5604" name="Picture 4" descr="4-8"/>
          <p:cNvPicPr>
            <a:picLocks noChangeAspect="1"/>
          </p:cNvPicPr>
          <p:nvPr/>
        </p:nvPicPr>
        <p:blipFill>
          <a:blip r:embed="rId5">
            <a:clrChange>
              <a:clrFrom>
                <a:srgbClr val="FFFFFD">
                  <a:alpha val="100000"/>
                </a:srgbClr>
              </a:clrFrom>
              <a:clrTo>
                <a:srgbClr val="FFFFFD">
                  <a:alpha val="100000"/>
                  <a:alpha val="0"/>
                </a:srgbClr>
              </a:clrTo>
            </a:clrChange>
          </a:blip>
          <a:srcRect l="3192" t="-285" r="1186" b="55714"/>
          <a:stretch>
            <a:fillRect/>
          </a:stretch>
        </p:blipFill>
        <p:spPr>
          <a:xfrm>
            <a:off x="636270" y="3439795"/>
            <a:ext cx="4446905" cy="3128645"/>
          </a:xfrm>
          <a:prstGeom prst="rect">
            <a:avLst/>
          </a:prstGeom>
          <a:noFill/>
          <a:ln w="9525">
            <a:noFill/>
          </a:ln>
        </p:spPr>
      </p:pic>
      <p:pic>
        <p:nvPicPr>
          <p:cNvPr id="25605" name="Picture 5" descr="4-8"/>
          <p:cNvPicPr>
            <a:picLocks noChangeAspect="1"/>
          </p:cNvPicPr>
          <p:nvPr/>
        </p:nvPicPr>
        <p:blipFill>
          <a:blip r:embed="rId6" cstate="print">
            <a:clrChange>
              <a:clrFrom>
                <a:srgbClr val="FFFFFF">
                  <a:alpha val="100000"/>
                </a:srgbClr>
              </a:clrFrom>
              <a:clrTo>
                <a:srgbClr val="FFFFFF">
                  <a:alpha val="100000"/>
                  <a:alpha val="0"/>
                </a:srgbClr>
              </a:clrTo>
            </a:clrChange>
          </a:blip>
          <a:srcRect l="19363" t="43413" r="13818" b="7060"/>
          <a:stretch>
            <a:fillRect/>
          </a:stretch>
        </p:blipFill>
        <p:spPr>
          <a:xfrm>
            <a:off x="5554980" y="3436620"/>
            <a:ext cx="3273425" cy="3203575"/>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458470" y="1300480"/>
            <a:ext cx="8228965" cy="5199380"/>
          </a:xfrm>
          <a:prstGeom prst="roundRect">
            <a:avLst>
              <a:gd name="adj" fmla="val 4486"/>
            </a:avLst>
          </a:prstGeom>
          <a:solidFill>
            <a:schemeClr val="accent1">
              <a:lumMod val="20000"/>
              <a:lumOff val="80000"/>
              <a:alpha val="4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0482" name="Rectangle 3"/>
          <p:cNvSpPr>
            <a:spLocks noGrp="1"/>
          </p:cNvSpPr>
          <p:nvPr>
            <p:ph idx="1"/>
          </p:nvPr>
        </p:nvSpPr>
        <p:spPr>
          <a:xfrm>
            <a:off x="528955" y="1358265"/>
            <a:ext cx="8229600" cy="5083810"/>
          </a:xfrm>
        </p:spPr>
        <p:txBody>
          <a:bodyPr vert="horz" wrap="square" lIns="91440" tIns="45720" rIns="91440" bIns="45720" anchor="t"/>
          <a:lstStyle/>
          <a:p>
            <a:pPr eaLnBrk="1" hangingPunct="1">
              <a:lnSpc>
                <a:spcPct val="140000"/>
              </a:lnSpc>
              <a:buFont typeface="Wingdings" panose="05000000000000000000" pitchFamily="2" charset="2"/>
              <a:buNone/>
            </a:pP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、滑阀机能</a:t>
            </a:r>
            <a:endPar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eaLnBrk="1" hangingPunct="1">
              <a:lnSpc>
                <a:spcPct val="140000"/>
              </a:lnSpc>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概念：</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40000"/>
              </a:lnSpc>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① 是针对多位阀而言。</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40000"/>
              </a:lnSpc>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② 多位阀有多个工作位置，多个工作位置的交换体现了换向阀的控制机能。</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40000"/>
              </a:lnSpc>
              <a:buFont typeface="Wingdings" panose="05000000000000000000" pitchFamily="2" charset="2"/>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40000"/>
              </a:lnSpc>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定义：</a:t>
            </a:r>
          </a:p>
          <a:p>
            <a:pPr eaLnBrk="1" hangingPunct="1">
              <a:lnSpc>
                <a:spcPct val="140000"/>
              </a:lnSpc>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当多位阀处于不同的工作位置时，各个油口不同的连通方式称为</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滑阀机能。</a:t>
            </a: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25</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12700" y="6106160"/>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grpSp>
        <p:nvGrpSpPr>
          <p:cNvPr id="7" name="组合 6"/>
          <p:cNvGrpSpPr/>
          <p:nvPr/>
        </p:nvGrpSpPr>
        <p:grpSpPr>
          <a:xfrm>
            <a:off x="1263015" y="569595"/>
            <a:ext cx="6761480" cy="730885"/>
            <a:chOff x="1989" y="897"/>
            <a:chExt cx="10648" cy="1151"/>
          </a:xfrm>
        </p:grpSpPr>
        <p:sp>
          <p:nvSpPr>
            <p:cNvPr id="41988" name="Freeform 6"/>
            <p:cNvSpPr/>
            <p:nvPr/>
          </p:nvSpPr>
          <p:spPr>
            <a:xfrm>
              <a:off x="1989" y="897"/>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sz="6600"/>
            </a:p>
          </p:txBody>
        </p:sp>
        <p:sp>
          <p:nvSpPr>
            <p:cNvPr id="41989" name="Freeform 7"/>
            <p:cNvSpPr/>
            <p:nvPr/>
          </p:nvSpPr>
          <p:spPr>
            <a:xfrm>
              <a:off x="2019" y="1044"/>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sz="6600"/>
            </a:p>
          </p:txBody>
        </p:sp>
        <p:sp>
          <p:nvSpPr>
            <p:cNvPr id="5" name="文本框 4"/>
            <p:cNvSpPr txBox="1"/>
            <p:nvPr/>
          </p:nvSpPr>
          <p:spPr>
            <a:xfrm>
              <a:off x="4172" y="919"/>
              <a:ext cx="5349" cy="1016"/>
            </a:xfrm>
            <a:prstGeom prst="rect">
              <a:avLst/>
            </a:prstGeom>
            <a:noFill/>
          </p:spPr>
          <p:txBody>
            <a:bodyPr wrap="non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滑阀的中位机能</a:t>
              </a:r>
            </a:p>
          </p:txBody>
        </p:sp>
      </p:gr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8676" name="Picture 4" descr="双证液压图5-8"/>
          <p:cNvPicPr>
            <a:picLocks noChangeAspect="1"/>
          </p:cNvPicPr>
          <p:nvPr/>
        </p:nvPicPr>
        <p:blipFill>
          <a:blip r:embed="rId5">
            <a:clrChange>
              <a:clrFrom>
                <a:srgbClr val="FFFFFF">
                  <a:alpha val="100000"/>
                </a:srgbClr>
              </a:clrFrom>
              <a:clrTo>
                <a:srgbClr val="FFFFFF">
                  <a:alpha val="100000"/>
                  <a:alpha val="0"/>
                </a:srgbClr>
              </a:clrTo>
            </a:clrChange>
          </a:blip>
          <a:srcRect l="2005" t="52916" r="70061" b="27548"/>
          <a:stretch>
            <a:fillRect/>
          </a:stretch>
        </p:blipFill>
        <p:spPr>
          <a:xfrm>
            <a:off x="4799648" y="1484948"/>
            <a:ext cx="3887787" cy="1539875"/>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458470" y="1300480"/>
            <a:ext cx="8228965" cy="5199380"/>
          </a:xfrm>
          <a:prstGeom prst="roundRect">
            <a:avLst>
              <a:gd name="adj" fmla="val 4486"/>
            </a:avLst>
          </a:prstGeom>
          <a:solidFill>
            <a:schemeClr val="accent1">
              <a:lumMod val="20000"/>
              <a:lumOff val="80000"/>
              <a:alpha val="4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0482" name="Rectangle 3"/>
          <p:cNvSpPr>
            <a:spLocks noGrp="1"/>
          </p:cNvSpPr>
          <p:nvPr>
            <p:ph idx="1"/>
          </p:nvPr>
        </p:nvSpPr>
        <p:spPr>
          <a:xfrm>
            <a:off x="528955" y="1268760"/>
            <a:ext cx="8229600" cy="4978400"/>
          </a:xfrm>
        </p:spPr>
        <p:txBody>
          <a:bodyPr vert="horz" wrap="square" lIns="91440" tIns="45720" rIns="91440" bIns="45720" anchor="t"/>
          <a:lstStyle/>
          <a:p>
            <a:pPr eaLnBrk="1" hangingPunct="1">
              <a:lnSpc>
                <a:spcPct val="150000"/>
              </a:lnSpc>
              <a:buFont typeface="Wingdings" panose="05000000000000000000" pitchFamily="2" charset="2"/>
              <a:buNone/>
            </a:pP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、滑阀的中位机能</a:t>
            </a:r>
            <a:endPar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eaLnBrk="1" hangingPunct="1">
              <a:lnSpc>
                <a:spcPct val="160000"/>
              </a:lnSpc>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概念：</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60000"/>
              </a:lnSpc>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① 是针对三位换向阀而言。</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三位：</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左、右工作位置和中间位置（中位）。</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60000"/>
              </a:lnSpc>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②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左、右位置：</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是工作位置。由电磁铁控制。用于执行元件的换向。</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60000"/>
              </a:lnSpc>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③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中间位置</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（中位）：是常位，也是初始位置。由弹簧对中机构来实现。用来满足当执行元件处于非运动状态时，对液压系统的不同要求。</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60000"/>
              </a:lnSpc>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定义：</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60000"/>
              </a:lnSpc>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滑阀的中位机能</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是指当多位阀处于中位时，各个油口不同的连通方式称为滑阀的</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中位机能</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。中位机能有多种形式。</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26</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12700" y="6106160"/>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grpSp>
        <p:nvGrpSpPr>
          <p:cNvPr id="7" name="组合 6"/>
          <p:cNvGrpSpPr/>
          <p:nvPr/>
        </p:nvGrpSpPr>
        <p:grpSpPr>
          <a:xfrm>
            <a:off x="1263015" y="569595"/>
            <a:ext cx="6761480" cy="730885"/>
            <a:chOff x="1989" y="897"/>
            <a:chExt cx="10648" cy="1151"/>
          </a:xfrm>
        </p:grpSpPr>
        <p:sp>
          <p:nvSpPr>
            <p:cNvPr id="41988" name="Freeform 6"/>
            <p:cNvSpPr/>
            <p:nvPr/>
          </p:nvSpPr>
          <p:spPr>
            <a:xfrm>
              <a:off x="1989" y="897"/>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sz="6600"/>
            </a:p>
          </p:txBody>
        </p:sp>
        <p:sp>
          <p:nvSpPr>
            <p:cNvPr id="41989" name="Freeform 7"/>
            <p:cNvSpPr/>
            <p:nvPr/>
          </p:nvSpPr>
          <p:spPr>
            <a:xfrm>
              <a:off x="2019" y="1044"/>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sz="6600"/>
            </a:p>
          </p:txBody>
        </p:sp>
        <p:sp>
          <p:nvSpPr>
            <p:cNvPr id="5" name="文本框 4"/>
            <p:cNvSpPr txBox="1"/>
            <p:nvPr/>
          </p:nvSpPr>
          <p:spPr>
            <a:xfrm>
              <a:off x="4172" y="919"/>
              <a:ext cx="5349" cy="1016"/>
            </a:xfrm>
            <a:prstGeom prst="rect">
              <a:avLst/>
            </a:prstGeom>
            <a:noFill/>
          </p:spPr>
          <p:txBody>
            <a:bodyPr wrap="non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滑阀的中位机能</a:t>
              </a:r>
            </a:p>
          </p:txBody>
        </p:sp>
      </p:gr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8676" name="Picture 4" descr="双证液压图5-8"/>
          <p:cNvPicPr>
            <a:picLocks noChangeAspect="1"/>
          </p:cNvPicPr>
          <p:nvPr/>
        </p:nvPicPr>
        <p:blipFill>
          <a:blip r:embed="rId5">
            <a:clrChange>
              <a:clrFrom>
                <a:srgbClr val="FFFFFF">
                  <a:alpha val="100000"/>
                </a:srgbClr>
              </a:clrFrom>
              <a:clrTo>
                <a:srgbClr val="FFFFFF">
                  <a:alpha val="100000"/>
                  <a:alpha val="0"/>
                </a:srgbClr>
              </a:clrTo>
            </a:clrChange>
          </a:blip>
          <a:srcRect l="2005" t="52916" r="70061" b="27548"/>
          <a:stretch>
            <a:fillRect/>
          </a:stretch>
        </p:blipFill>
        <p:spPr>
          <a:xfrm>
            <a:off x="5138420" y="1372235"/>
            <a:ext cx="3549015" cy="140589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458470" y="1300480"/>
            <a:ext cx="8228965" cy="5199380"/>
          </a:xfrm>
          <a:prstGeom prst="roundRect">
            <a:avLst>
              <a:gd name="adj" fmla="val 4486"/>
            </a:avLst>
          </a:prstGeom>
          <a:solidFill>
            <a:schemeClr val="accent1">
              <a:lumMod val="20000"/>
              <a:lumOff val="80000"/>
              <a:alpha val="4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0482" name="Rectangle 3"/>
          <p:cNvSpPr>
            <a:spLocks noGrp="1"/>
          </p:cNvSpPr>
          <p:nvPr>
            <p:ph idx="1"/>
          </p:nvPr>
        </p:nvSpPr>
        <p:spPr>
          <a:xfrm>
            <a:off x="528955" y="1242060"/>
            <a:ext cx="8229600" cy="5200015"/>
          </a:xfrm>
        </p:spPr>
        <p:txBody>
          <a:bodyPr vert="horz" wrap="square" lIns="91440" tIns="45720" rIns="91440" bIns="45720" anchor="t"/>
          <a:lstStyle/>
          <a:p>
            <a:pPr algn="just" eaLnBrk="1" latinLnBrk="0" hangingPunct="1">
              <a:lnSpc>
                <a:spcPct val="150000"/>
              </a:lnSpc>
              <a:spcBef>
                <a:spcPts val="0"/>
              </a:spcBef>
              <a:buFont typeface="Wingdings" panose="05000000000000000000" pitchFamily="2" charset="2"/>
              <a:buNone/>
            </a:pP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3</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、常用的几种中位机能（以三位四通阀为例）</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三位四通阀的结构特点：</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阀体</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采用通用结构</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。具有四个沉割槽。</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阀心</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采用台肩轴结构</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。具有不同的台肩尺寸和形状。</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27</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12700" y="6106160"/>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grpSp>
        <p:nvGrpSpPr>
          <p:cNvPr id="7" name="组合 6"/>
          <p:cNvGrpSpPr/>
          <p:nvPr/>
        </p:nvGrpSpPr>
        <p:grpSpPr>
          <a:xfrm>
            <a:off x="1263015" y="511810"/>
            <a:ext cx="6761480" cy="730885"/>
            <a:chOff x="1989" y="897"/>
            <a:chExt cx="10648" cy="1151"/>
          </a:xfrm>
        </p:grpSpPr>
        <p:sp>
          <p:nvSpPr>
            <p:cNvPr id="41988" name="Freeform 6"/>
            <p:cNvSpPr/>
            <p:nvPr/>
          </p:nvSpPr>
          <p:spPr>
            <a:xfrm>
              <a:off x="1989" y="897"/>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sz="6600"/>
            </a:p>
          </p:txBody>
        </p:sp>
        <p:sp>
          <p:nvSpPr>
            <p:cNvPr id="41989" name="Freeform 7"/>
            <p:cNvSpPr/>
            <p:nvPr/>
          </p:nvSpPr>
          <p:spPr>
            <a:xfrm>
              <a:off x="2019" y="1044"/>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sz="6600"/>
            </a:p>
          </p:txBody>
        </p:sp>
        <p:sp>
          <p:nvSpPr>
            <p:cNvPr id="5" name="文本框 4"/>
            <p:cNvSpPr txBox="1"/>
            <p:nvPr/>
          </p:nvSpPr>
          <p:spPr>
            <a:xfrm>
              <a:off x="4172" y="919"/>
              <a:ext cx="5349" cy="1016"/>
            </a:xfrm>
            <a:prstGeom prst="rect">
              <a:avLst/>
            </a:prstGeom>
            <a:noFill/>
          </p:spPr>
          <p:txBody>
            <a:bodyPr wrap="non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滑阀的中位机能</a:t>
              </a:r>
            </a:p>
          </p:txBody>
        </p:sp>
      </p:gr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0724" name="Picture 7"/>
          <p:cNvPicPr>
            <a:picLocks noChangeAspect="1"/>
          </p:cNvPicPr>
          <p:nvPr/>
        </p:nvPicPr>
        <p:blipFill>
          <a:blip r:embed="rId5">
            <a:clrChange>
              <a:clrFrom>
                <a:srgbClr val="FBFBF9">
                  <a:alpha val="100000"/>
                </a:srgbClr>
              </a:clrFrom>
              <a:clrTo>
                <a:srgbClr val="FBFBF9">
                  <a:alpha val="100000"/>
                  <a:alpha val="0"/>
                </a:srgbClr>
              </a:clrTo>
            </a:clrChange>
          </a:blip>
          <a:srcRect l="1791" r="3581" b="45471"/>
          <a:stretch>
            <a:fillRect/>
          </a:stretch>
        </p:blipFill>
        <p:spPr>
          <a:xfrm>
            <a:off x="559435" y="3094990"/>
            <a:ext cx="8025130" cy="3476625"/>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104775" y="476250"/>
            <a:ext cx="8934450" cy="6023610"/>
          </a:xfrm>
          <a:prstGeom prst="roundRect">
            <a:avLst>
              <a:gd name="adj" fmla="val 4486"/>
            </a:avLst>
          </a:prstGeom>
          <a:solidFill>
            <a:schemeClr val="accent1">
              <a:lumMod val="20000"/>
              <a:lumOff val="80000"/>
              <a:alpha val="4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28</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12700" y="6106160"/>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9" name="组合 8"/>
          <p:cNvGrpSpPr/>
          <p:nvPr/>
        </p:nvGrpSpPr>
        <p:grpSpPr>
          <a:xfrm>
            <a:off x="720725" y="476250"/>
            <a:ext cx="7738110" cy="5971540"/>
            <a:chOff x="623" y="173"/>
            <a:chExt cx="13040" cy="9860"/>
          </a:xfrm>
        </p:grpSpPr>
        <p:pic>
          <p:nvPicPr>
            <p:cNvPr id="10" name="Picture 8" descr="表4-1-2"/>
            <p:cNvPicPr>
              <a:picLocks noChangeAspect="1"/>
            </p:cNvPicPr>
            <p:nvPr/>
          </p:nvPicPr>
          <p:blipFill>
            <a:blip r:embed="rId5">
              <a:clrChange>
                <a:clrFrom>
                  <a:srgbClr val="FEFDFE">
                    <a:alpha val="100000"/>
                  </a:srgbClr>
                </a:clrFrom>
                <a:clrTo>
                  <a:srgbClr val="FEFDFE">
                    <a:alpha val="100000"/>
                    <a:alpha val="0"/>
                  </a:srgbClr>
                </a:clrTo>
              </a:clrChange>
            </a:blip>
            <a:srcRect l="-484" t="5002" b="56505"/>
            <a:stretch>
              <a:fillRect/>
            </a:stretch>
          </p:blipFill>
          <p:spPr>
            <a:xfrm>
              <a:off x="623" y="173"/>
              <a:ext cx="13040" cy="7110"/>
            </a:xfrm>
            <a:prstGeom prst="rect">
              <a:avLst/>
            </a:prstGeom>
            <a:noFill/>
            <a:ln w="9525">
              <a:noFill/>
            </a:ln>
          </p:spPr>
        </p:pic>
        <p:pic>
          <p:nvPicPr>
            <p:cNvPr id="31749" name="Picture 9" descr="表4-1-2"/>
            <p:cNvPicPr>
              <a:picLocks noChangeAspect="1"/>
            </p:cNvPicPr>
            <p:nvPr/>
          </p:nvPicPr>
          <p:blipFill>
            <a:blip r:embed="rId5">
              <a:clrChange>
                <a:clrFrom>
                  <a:srgbClr val="FFFFFF">
                    <a:alpha val="100000"/>
                  </a:srgbClr>
                </a:clrFrom>
                <a:clrTo>
                  <a:srgbClr val="FFFFFF">
                    <a:alpha val="100000"/>
                    <a:alpha val="0"/>
                  </a:srgbClr>
                </a:clrTo>
              </a:clrChange>
            </a:blip>
            <a:srcRect t="61469" b="21516"/>
            <a:stretch>
              <a:fillRect/>
            </a:stretch>
          </p:blipFill>
          <p:spPr>
            <a:xfrm>
              <a:off x="623" y="6875"/>
              <a:ext cx="13040" cy="3158"/>
            </a:xfrm>
            <a:prstGeom prst="rect">
              <a:avLst/>
            </a:prstGeom>
            <a:noFill/>
            <a:ln w="9525">
              <a:noFill/>
            </a:ln>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105410" y="476250"/>
            <a:ext cx="8934450" cy="6023610"/>
          </a:xfrm>
          <a:prstGeom prst="roundRect">
            <a:avLst>
              <a:gd name="adj" fmla="val 4486"/>
            </a:avLst>
          </a:prstGeom>
          <a:solidFill>
            <a:schemeClr val="accent1">
              <a:lumMod val="20000"/>
              <a:lumOff val="80000"/>
              <a:alpha val="4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29</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12700" y="6106160"/>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5" name="组合 4"/>
          <p:cNvGrpSpPr/>
          <p:nvPr/>
        </p:nvGrpSpPr>
        <p:grpSpPr>
          <a:xfrm>
            <a:off x="377190" y="476250"/>
            <a:ext cx="8490585" cy="6011545"/>
            <a:chOff x="638" y="525"/>
            <a:chExt cx="13371" cy="9467"/>
          </a:xfrm>
        </p:grpSpPr>
        <p:pic>
          <p:nvPicPr>
            <p:cNvPr id="32772" name="Picture 7" descr="表4-1-2"/>
            <p:cNvPicPr>
              <a:picLocks noChangeAspect="1"/>
            </p:cNvPicPr>
            <p:nvPr/>
          </p:nvPicPr>
          <p:blipFill>
            <a:blip r:embed="rId5">
              <a:clrChange>
                <a:clrFrom>
                  <a:srgbClr val="FFFFFF">
                    <a:alpha val="100000"/>
                  </a:srgbClr>
                </a:clrFrom>
                <a:clrTo>
                  <a:srgbClr val="FFFFFF">
                    <a:alpha val="100000"/>
                    <a:alpha val="0"/>
                  </a:srgbClr>
                </a:clrTo>
              </a:clrChange>
            </a:blip>
            <a:srcRect l="819" t="79803" b="3885"/>
            <a:stretch>
              <a:fillRect/>
            </a:stretch>
          </p:blipFill>
          <p:spPr>
            <a:xfrm>
              <a:off x="743" y="6888"/>
              <a:ext cx="13267" cy="3105"/>
            </a:xfrm>
            <a:prstGeom prst="rect">
              <a:avLst/>
            </a:prstGeom>
            <a:noFill/>
            <a:ln w="9525">
              <a:noFill/>
            </a:ln>
          </p:spPr>
        </p:pic>
        <p:pic>
          <p:nvPicPr>
            <p:cNvPr id="32773" name="Picture 8" descr="表4-1-2"/>
            <p:cNvPicPr>
              <a:picLocks noChangeAspect="1"/>
            </p:cNvPicPr>
            <p:nvPr/>
          </p:nvPicPr>
          <p:blipFill>
            <a:blip r:embed="rId5">
              <a:clrChange>
                <a:clrFrom>
                  <a:srgbClr val="FFFFFF">
                    <a:alpha val="100000"/>
                  </a:srgbClr>
                </a:clrFrom>
                <a:clrTo>
                  <a:srgbClr val="FFFFFF">
                    <a:alpha val="100000"/>
                    <a:alpha val="0"/>
                  </a:srgbClr>
                </a:clrTo>
              </a:clrChange>
            </a:blip>
            <a:srcRect t="44359" b="38531"/>
            <a:stretch>
              <a:fillRect/>
            </a:stretch>
          </p:blipFill>
          <p:spPr>
            <a:xfrm>
              <a:off x="638" y="3783"/>
              <a:ext cx="13152" cy="3202"/>
            </a:xfrm>
            <a:prstGeom prst="rect">
              <a:avLst/>
            </a:prstGeom>
            <a:noFill/>
            <a:ln w="9525">
              <a:noFill/>
            </a:ln>
          </p:spPr>
        </p:pic>
        <p:pic>
          <p:nvPicPr>
            <p:cNvPr id="32774" name="Picture 9"/>
            <p:cNvPicPr>
              <a:picLocks noChangeAspect="1"/>
            </p:cNvPicPr>
            <p:nvPr/>
          </p:nvPicPr>
          <p:blipFill>
            <a:blip r:embed="rId6">
              <a:clrChange>
                <a:clrFrom>
                  <a:srgbClr val="FFFFFF">
                    <a:alpha val="100000"/>
                  </a:srgbClr>
                </a:clrFrom>
                <a:clrTo>
                  <a:srgbClr val="FFFFFF">
                    <a:alpha val="100000"/>
                    <a:alpha val="0"/>
                  </a:srgbClr>
                </a:clrTo>
              </a:clrChange>
            </a:blip>
            <a:srcRect l="1791" t="62906" b="5028"/>
            <a:stretch>
              <a:fillRect/>
            </a:stretch>
          </p:blipFill>
          <p:spPr>
            <a:xfrm>
              <a:off x="738" y="525"/>
              <a:ext cx="13152" cy="3230"/>
            </a:xfrm>
            <a:prstGeom prst="rect">
              <a:avLst/>
            </a:prstGeom>
            <a:noFill/>
            <a:ln w="9525">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085215"/>
            <a:ext cx="8719820" cy="536067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1775" y="476250"/>
            <a:ext cx="652145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一、液压阀的基本结构与原理</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231775" y="1156970"/>
            <a:ext cx="8719185" cy="199263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25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、液压阀的工作原理</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25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① 利用</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阀心在阀体内的相对运动</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，来</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控制阀口的通断及开口大小</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，以实现对液流的（压力、流量、方向）的控制。</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25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② 液压阀工作时，</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始终满足压力流量方程</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。即：流经阀口的流量</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q</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与阀口前后压力差</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Δp</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、阀开口面积</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有关。</a:t>
            </a:r>
            <a:endParaRPr lang="zh-CN" altLang="en-US" sz="2000" b="1" i="1" dirty="0">
              <a:latin typeface="宋体" panose="02010600030101010101" pitchFamily="2" charset="-122"/>
              <a:ea typeface="宋体" panose="02010600030101010101" pitchFamily="2" charset="-122"/>
              <a:cs typeface="宋体" panose="02010600030101010101" pitchFamily="2" charset="-122"/>
            </a:endParaRPr>
          </a:p>
        </p:txBody>
      </p:sp>
      <p:sp>
        <p:nvSpPr>
          <p:cNvPr id="11"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3</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4"/>
          <a:srcRect l="7567" r="2701"/>
          <a:stretch>
            <a:fillRect/>
          </a:stretch>
        </p:blipFill>
        <p:spPr>
          <a:xfrm>
            <a:off x="-13335" y="6089015"/>
            <a:ext cx="9171940" cy="976630"/>
          </a:xfrm>
          <a:prstGeom prst="rect">
            <a:avLst/>
          </a:prstGeom>
        </p:spPr>
      </p:pic>
      <p:sp>
        <p:nvSpPr>
          <p:cNvPr id="13" name="文本框 12"/>
          <p:cNvSpPr txBox="1"/>
          <p:nvPr/>
        </p:nvSpPr>
        <p:spPr>
          <a:xfrm>
            <a:off x="332105" y="3904615"/>
            <a:ext cx="8618220" cy="2399665"/>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altLang="zh-CN" sz="2000" b="1">
                <a:latin typeface="宋体" panose="02010600030101010101" pitchFamily="2" charset="-122"/>
                <a:cs typeface="宋体" panose="02010600030101010101" pitchFamily="2" charset="-122"/>
              </a:rPr>
              <a:t>A</a:t>
            </a:r>
            <a:r>
              <a:rPr lang="en-US" altLang="zh-CN" sz="2000" b="1" baseline="-25000">
                <a:latin typeface="宋体" panose="02010600030101010101" pitchFamily="2" charset="-122"/>
                <a:cs typeface="宋体" panose="02010600030101010101" pitchFamily="2" charset="-122"/>
              </a:rPr>
              <a:t>T</a:t>
            </a:r>
            <a:r>
              <a:rPr lang="en-US" altLang="zh-CN" sz="2000" b="1">
                <a:latin typeface="宋体" panose="02010600030101010101" pitchFamily="2" charset="-122"/>
                <a:cs typeface="宋体" panose="02010600030101010101" pitchFamily="2" charset="-122"/>
              </a:rPr>
              <a:t>——</a:t>
            </a:r>
            <a:r>
              <a:rPr lang="zh-CN" altLang="en-US" sz="2000" b="1">
                <a:latin typeface="宋体" panose="02010600030101010101" pitchFamily="2" charset="-122"/>
                <a:cs typeface="宋体" panose="02010600030101010101" pitchFamily="2" charset="-122"/>
              </a:rPr>
              <a:t>节流口通流截面积；∆</a:t>
            </a:r>
            <a:r>
              <a:rPr lang="en-US" altLang="zh-CN" sz="2000" b="1">
                <a:latin typeface="宋体" panose="02010600030101010101" pitchFamily="2" charset="-122"/>
                <a:cs typeface="宋体" panose="02010600030101010101" pitchFamily="2" charset="-122"/>
              </a:rPr>
              <a:t>p——</a:t>
            </a:r>
            <a:r>
              <a:rPr lang="zh-CN" altLang="en-US" sz="2000" b="1">
                <a:latin typeface="宋体" panose="02010600030101010101" pitchFamily="2" charset="-122"/>
                <a:cs typeface="宋体" panose="02010600030101010101" pitchFamily="2" charset="-122"/>
              </a:rPr>
              <a:t>节流口前后的压差；</a:t>
            </a:r>
            <a:r>
              <a:rPr lang="en-US" altLang="zh-CN" sz="2000" b="1">
                <a:latin typeface="宋体" panose="02010600030101010101" pitchFamily="2" charset="-122"/>
                <a:cs typeface="宋体" panose="02010600030101010101" pitchFamily="2" charset="-122"/>
              </a:rPr>
              <a:t>k——</a:t>
            </a:r>
            <a:r>
              <a:rPr lang="zh-CN" altLang="en-US" sz="2000" b="1">
                <a:latin typeface="宋体" panose="02010600030101010101" pitchFamily="2" charset="-122"/>
                <a:cs typeface="宋体" panose="02010600030101010101" pitchFamily="2" charset="-122"/>
              </a:rPr>
              <a:t>由节流口的形式、尺寸和流体性质决定的系数；</a:t>
            </a:r>
            <a:r>
              <a:rPr lang="en-US" altLang="zh-CN" sz="2000" b="1">
                <a:latin typeface="宋体" panose="02010600030101010101" pitchFamily="2" charset="-122"/>
                <a:cs typeface="宋体" panose="02010600030101010101" pitchFamily="2" charset="-122"/>
              </a:rPr>
              <a:t>m——</a:t>
            </a:r>
            <a:r>
              <a:rPr lang="zh-CN" altLang="en-US" sz="2000" b="1">
                <a:latin typeface="宋体" panose="02010600030101010101" pitchFamily="2" charset="-122"/>
                <a:cs typeface="宋体" panose="02010600030101010101" pitchFamily="2" charset="-122"/>
              </a:rPr>
              <a:t>由节流口的长径比决定的指数</a:t>
            </a:r>
          </a:p>
          <a:p>
            <a:pPr marL="342900" indent="-342900" algn="just">
              <a:lnSpc>
                <a:spcPct val="125000"/>
              </a:lnSpc>
              <a:buFont typeface="Arial" panose="020B0604020202020204" pitchFamily="34" charset="0"/>
              <a:buChar char="•"/>
            </a:pPr>
            <a:r>
              <a:rPr lang="zh-CN" altLang="en-US" sz="2000" b="1">
                <a:solidFill>
                  <a:srgbClr val="C30000"/>
                </a:solidFill>
                <a:latin typeface="宋体" panose="02010600030101010101" pitchFamily="2" charset="-122"/>
                <a:cs typeface="宋体" panose="02010600030101010101" pitchFamily="2" charset="-122"/>
              </a:rPr>
              <a:t>影响流量</a:t>
            </a:r>
            <a:r>
              <a:rPr lang="en-US" altLang="zh-CN" sz="2000" b="1">
                <a:solidFill>
                  <a:srgbClr val="C30000"/>
                </a:solidFill>
                <a:latin typeface="宋体" panose="02010600030101010101" pitchFamily="2" charset="-122"/>
                <a:cs typeface="宋体" panose="02010600030101010101" pitchFamily="2" charset="-122"/>
              </a:rPr>
              <a:t>q</a:t>
            </a:r>
            <a:r>
              <a:rPr lang="zh-CN" altLang="en-US" sz="2000" b="1">
                <a:solidFill>
                  <a:srgbClr val="C30000"/>
                </a:solidFill>
                <a:latin typeface="宋体" panose="02010600030101010101" pitchFamily="2" charset="-122"/>
                <a:cs typeface="宋体" panose="02010600030101010101" pitchFamily="2" charset="-122"/>
              </a:rPr>
              <a:t>变化因素：</a:t>
            </a:r>
          </a:p>
          <a:p>
            <a:pPr marL="342900" indent="-342900" algn="just">
              <a:lnSpc>
                <a:spcPct val="125000"/>
              </a:lnSpc>
              <a:buFont typeface="Arial" panose="020B0604020202020204" pitchFamily="34" charset="0"/>
              <a:buChar char="•"/>
            </a:pPr>
            <a:r>
              <a:rPr lang="zh-CN" altLang="en-US" sz="2000" b="1">
                <a:latin typeface="宋体" panose="02010600030101010101" pitchFamily="2" charset="-122"/>
                <a:cs typeface="宋体" panose="02010600030101010101" pitchFamily="2" charset="-122"/>
              </a:rPr>
              <a:t>负载变化的影响</a:t>
            </a:r>
          </a:p>
          <a:p>
            <a:pPr marL="342900" indent="-342900" algn="just">
              <a:lnSpc>
                <a:spcPct val="125000"/>
              </a:lnSpc>
              <a:buFont typeface="Arial" panose="020B0604020202020204" pitchFamily="34" charset="0"/>
              <a:buChar char="•"/>
            </a:pPr>
            <a:r>
              <a:rPr lang="zh-CN" altLang="en-US" sz="2000" b="1">
                <a:latin typeface="宋体" panose="02010600030101010101" pitchFamily="2" charset="-122"/>
                <a:cs typeface="宋体" panose="02010600030101010101" pitchFamily="2" charset="-122"/>
              </a:rPr>
              <a:t>温度变化的影响</a:t>
            </a:r>
          </a:p>
          <a:p>
            <a:pPr marL="342900" indent="-342900" algn="just">
              <a:lnSpc>
                <a:spcPct val="125000"/>
              </a:lnSpc>
              <a:buFont typeface="Arial" panose="020B0604020202020204" pitchFamily="34" charset="0"/>
              <a:buChar char="•"/>
            </a:pPr>
            <a:r>
              <a:rPr lang="zh-CN" altLang="en-US" sz="2000" b="1">
                <a:latin typeface="宋体" panose="02010600030101010101" pitchFamily="2" charset="-122"/>
                <a:cs typeface="宋体" panose="02010600030101010101" pitchFamily="2" charset="-122"/>
              </a:rPr>
              <a:t>节流口形状的影响</a:t>
            </a:r>
          </a:p>
        </p:txBody>
      </p:sp>
      <p:pic>
        <p:nvPicPr>
          <p:cNvPr id="2" name="图片 1"/>
          <p:cNvPicPr>
            <a:picLocks noChangeAspect="1"/>
          </p:cNvPicPr>
          <p:nvPr/>
        </p:nvPicPr>
        <p:blipFill>
          <a:blip r:embed="rId5"/>
          <a:stretch>
            <a:fillRect/>
          </a:stretch>
        </p:blipFill>
        <p:spPr>
          <a:xfrm>
            <a:off x="3614166" y="3131058"/>
            <a:ext cx="1915668" cy="59588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439420" y="632460"/>
            <a:ext cx="8208010" cy="580136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30</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636905" y="704215"/>
            <a:ext cx="7802245" cy="5477510"/>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a:t>
            </a:r>
            <a:endParaRPr lang="zh-CN" altLang="en-US" sz="3200" b="1" dirty="0">
              <a:latin typeface="宋体" panose="02010600030101010101" pitchFamily="2" charset="-122"/>
              <a:cs typeface="宋体" panose="02010600030101010101" pitchFamily="2" charset="-122"/>
            </a:endParaRPr>
          </a:p>
          <a:p>
            <a:pPr algn="ctr" eaLnBrk="1" hangingPunct="1">
              <a:buFont typeface="Wingdings" panose="05000000000000000000" pitchFamily="2" charset="2"/>
              <a:buNone/>
            </a:pPr>
            <a:endParaRPr lang="zh-CN" altLang="en-US" sz="2400" b="1" dirty="0">
              <a:latin typeface="宋体" panose="02010600030101010101" pitchFamily="2" charset="-122"/>
              <a:cs typeface="宋体" panose="02010600030101010101" pitchFamily="2" charset="-122"/>
              <a:sym typeface="+mn-ea"/>
            </a:endParaRPr>
          </a:p>
          <a:p>
            <a:pPr algn="ctr" eaLnBrk="1" hangingPunct="1">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（注明：班级、姓名、学号）</a:t>
            </a:r>
            <a:endParaRPr lang="zh-CN" altLang="en-US" sz="24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endParaRPr lang="zh-CN" altLang="en-US" sz="3200" b="1" dirty="0">
              <a:latin typeface="宋体" panose="02010600030101010101" pitchFamily="2" charset="-122"/>
              <a:cs typeface="宋体" panose="02010600030101010101" pitchFamily="2" charset="-122"/>
            </a:endParaRPr>
          </a:p>
          <a:p>
            <a:pPr>
              <a:lnSpc>
                <a:spcPct val="150000"/>
              </a:lnSpc>
              <a:buFont typeface="Wingdings" panose="05000000000000000000" pitchFamily="2" charset="2"/>
              <a:buNone/>
            </a:pPr>
            <a:r>
              <a:rPr lang="en-US" altLang="zh-CN" sz="2800" b="1" dirty="0">
                <a:solidFill>
                  <a:schemeClr val="accent2"/>
                </a:solidFill>
                <a:sym typeface="+mn-ea"/>
              </a:rPr>
              <a:t>1. </a:t>
            </a:r>
            <a:r>
              <a:rPr lang="zh-CN" altLang="en-US" sz="2800" b="1" dirty="0">
                <a:solidFill>
                  <a:schemeClr val="accent2"/>
                </a:solidFill>
                <a:sym typeface="+mn-ea"/>
              </a:rPr>
              <a:t>哪些型式的三位四通阀的中位机能可以使液压泵不卸载？</a:t>
            </a:r>
          </a:p>
          <a:p>
            <a:pPr>
              <a:lnSpc>
                <a:spcPct val="150000"/>
              </a:lnSpc>
              <a:buFont typeface="Wingdings" panose="05000000000000000000" pitchFamily="2" charset="2"/>
              <a:buNone/>
            </a:pPr>
            <a:r>
              <a:rPr lang="zh-CN" altLang="en-US" sz="2800" b="1" dirty="0">
                <a:solidFill>
                  <a:schemeClr val="accent2"/>
                </a:solidFill>
                <a:sym typeface="+mn-ea"/>
              </a:rPr>
              <a:t>2. 画出O型、 H型、 P型、 Y型、 K型、 N型、 M型三位四通阀的图形符号，其中哪些型式的中位机能可以使液压泵不卸载？</a:t>
            </a:r>
          </a:p>
          <a:p>
            <a:pP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636693" y="632367"/>
            <a:ext cx="723749" cy="10710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439420" y="807085"/>
            <a:ext cx="8208010" cy="56267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31</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636693" y="928277"/>
            <a:ext cx="723749" cy="1071022"/>
          </a:xfrm>
          <a:prstGeom prst="rect">
            <a:avLst/>
          </a:prstGeom>
        </p:spPr>
      </p:pic>
      <p:sp>
        <p:nvSpPr>
          <p:cNvPr id="4" name="文本框 3"/>
          <p:cNvSpPr txBox="1"/>
          <p:nvPr/>
        </p:nvSpPr>
        <p:spPr>
          <a:xfrm>
            <a:off x="636905" y="1012825"/>
            <a:ext cx="7827010" cy="5477510"/>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课堂作业答案</a:t>
            </a:r>
            <a:endParaRPr lang="zh-CN" altLang="en-US" sz="32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endParaRPr lang="zh-CN" altLang="en-US" sz="3200" b="1" dirty="0">
              <a:latin typeface="宋体" panose="02010600030101010101" pitchFamily="2" charset="-122"/>
              <a:cs typeface="宋体" panose="02010600030101010101" pitchFamily="2" charset="-122"/>
            </a:endParaRPr>
          </a:p>
          <a:p>
            <a:pPr>
              <a:lnSpc>
                <a:spcPct val="150000"/>
              </a:lnSpc>
              <a:buFont typeface="Wingdings" panose="05000000000000000000" pitchFamily="2" charset="2"/>
              <a:buNone/>
            </a:pPr>
            <a:r>
              <a:rPr lang="en-US" altLang="zh-CN" sz="2400" b="1" dirty="0">
                <a:solidFill>
                  <a:schemeClr val="accent2"/>
                </a:solidFill>
                <a:sym typeface="+mn-ea"/>
              </a:rPr>
              <a:t>1. </a:t>
            </a:r>
            <a:r>
              <a:rPr lang="zh-CN" altLang="en-US" sz="2400" b="1" dirty="0">
                <a:solidFill>
                  <a:schemeClr val="accent2"/>
                </a:solidFill>
                <a:sym typeface="+mn-ea"/>
              </a:rPr>
              <a:t>画出O型、 H型、 P型、 Y型、 K型、 N型、 M型三位四通阀的图形符号，其中哪些型式的中位机能可以使液压泵不卸载？哪些可以使液压泵卸载？</a:t>
            </a:r>
          </a:p>
          <a:p>
            <a:pPr>
              <a:lnSpc>
                <a:spcPct val="150000"/>
              </a:lnSpc>
            </a:pPr>
            <a:r>
              <a:rPr lang="zh-CN" altLang="en-US" sz="2400" b="1" dirty="0">
                <a:latin typeface="宋体" panose="02010600030101010101" pitchFamily="2" charset="-122"/>
                <a:cs typeface="宋体" panose="02010600030101010101" pitchFamily="2" charset="-122"/>
                <a:sym typeface="+mn-ea"/>
              </a:rPr>
              <a:t>答：图形符号参见教材表</a:t>
            </a:r>
            <a:r>
              <a:rPr lang="en-US" altLang="zh-CN" sz="2400" b="1" dirty="0">
                <a:latin typeface="宋体" panose="02010600030101010101" pitchFamily="2" charset="-122"/>
                <a:cs typeface="宋体" panose="02010600030101010101" pitchFamily="2" charset="-122"/>
                <a:sym typeface="+mn-ea"/>
              </a:rPr>
              <a:t>4-1</a:t>
            </a:r>
            <a:r>
              <a:rPr lang="zh-CN" altLang="en-US" sz="2400" b="1" dirty="0">
                <a:latin typeface="宋体" panose="02010600030101010101" pitchFamily="2" charset="-122"/>
                <a:cs typeface="宋体" panose="02010600030101010101" pitchFamily="2" charset="-122"/>
                <a:sym typeface="+mn-ea"/>
              </a:rPr>
              <a:t>。 </a:t>
            </a:r>
            <a:endParaRPr lang="en-US" altLang="zh-CN" sz="2400" b="1" dirty="0">
              <a:latin typeface="宋体" panose="02010600030101010101" pitchFamily="2" charset="-122"/>
              <a:cs typeface="宋体" panose="02010600030101010101" pitchFamily="2" charset="-122"/>
              <a:sym typeface="+mn-ea"/>
            </a:endParaRPr>
          </a:p>
          <a:p>
            <a:pPr>
              <a:lnSpc>
                <a:spcPct val="150000"/>
              </a:lnSpc>
            </a:pPr>
            <a:r>
              <a:rPr lang="zh-CN" altLang="en-US" sz="2400" b="1" dirty="0">
                <a:latin typeface="宋体" panose="02010600030101010101" pitchFamily="2" charset="-122"/>
                <a:cs typeface="宋体" panose="02010600030101010101" pitchFamily="2" charset="-122"/>
                <a:sym typeface="+mn-ea"/>
              </a:rPr>
              <a:t>H型、 K型、 M型可以使液压泵卸载；</a:t>
            </a:r>
            <a:endParaRPr lang="en-US" altLang="zh-CN" sz="2400" b="1" dirty="0">
              <a:latin typeface="宋体" panose="02010600030101010101" pitchFamily="2" charset="-122"/>
              <a:cs typeface="宋体" panose="02010600030101010101" pitchFamily="2" charset="-122"/>
              <a:sym typeface="+mn-ea"/>
            </a:endParaRPr>
          </a:p>
          <a:p>
            <a:pPr>
              <a:lnSpc>
                <a:spcPct val="150000"/>
              </a:lnSpc>
            </a:pPr>
            <a:r>
              <a:rPr lang="en-US" altLang="zh-CN" sz="2400" b="1" dirty="0">
                <a:latin typeface="宋体" panose="02010600030101010101" pitchFamily="2" charset="-122"/>
                <a:cs typeface="宋体" panose="02010600030101010101" pitchFamily="2" charset="-122"/>
                <a:sym typeface="+mn-ea"/>
              </a:rPr>
              <a:t>O</a:t>
            </a:r>
            <a:r>
              <a:rPr lang="zh-CN" altLang="en-US" sz="2400" b="1" dirty="0">
                <a:latin typeface="宋体" panose="02010600030101010101" pitchFamily="2" charset="-122"/>
                <a:cs typeface="宋体" panose="02010600030101010101" pitchFamily="2" charset="-122"/>
                <a:sym typeface="+mn-ea"/>
              </a:rPr>
              <a:t>型、 </a:t>
            </a:r>
            <a:r>
              <a:rPr lang="en-US" altLang="zh-CN" sz="2400" b="1" dirty="0">
                <a:latin typeface="宋体" panose="02010600030101010101" pitchFamily="2" charset="-122"/>
                <a:cs typeface="宋体" panose="02010600030101010101" pitchFamily="2" charset="-122"/>
                <a:sym typeface="+mn-ea"/>
              </a:rPr>
              <a:t>P</a:t>
            </a:r>
            <a:r>
              <a:rPr lang="zh-CN" altLang="en-US" sz="2400" b="1" dirty="0">
                <a:latin typeface="宋体" panose="02010600030101010101" pitchFamily="2" charset="-122"/>
                <a:cs typeface="宋体" panose="02010600030101010101" pitchFamily="2" charset="-122"/>
                <a:sym typeface="+mn-ea"/>
              </a:rPr>
              <a:t>型、 </a:t>
            </a:r>
            <a:r>
              <a:rPr lang="en-US" altLang="zh-CN" sz="2400" b="1" dirty="0">
                <a:latin typeface="宋体" panose="02010600030101010101" pitchFamily="2" charset="-122"/>
                <a:cs typeface="宋体" panose="02010600030101010101" pitchFamily="2" charset="-122"/>
                <a:sym typeface="+mn-ea"/>
              </a:rPr>
              <a:t>Y</a:t>
            </a:r>
            <a:r>
              <a:rPr lang="zh-CN" altLang="en-US" sz="2400" b="1" dirty="0">
                <a:latin typeface="宋体" panose="02010600030101010101" pitchFamily="2" charset="-122"/>
                <a:cs typeface="宋体" panose="02010600030101010101" pitchFamily="2" charset="-122"/>
                <a:sym typeface="+mn-ea"/>
              </a:rPr>
              <a:t>型、</a:t>
            </a:r>
            <a:r>
              <a:rPr lang="en-US" altLang="zh-CN" sz="2400" b="1" dirty="0">
                <a:latin typeface="宋体" panose="02010600030101010101" pitchFamily="2" charset="-122"/>
                <a:cs typeface="宋体" panose="02010600030101010101" pitchFamily="2" charset="-122"/>
                <a:sym typeface="+mn-ea"/>
              </a:rPr>
              <a:t>N</a:t>
            </a:r>
            <a:r>
              <a:rPr lang="zh-CN" altLang="en-US" sz="2400" b="1" dirty="0">
                <a:latin typeface="宋体" panose="02010600030101010101" pitchFamily="2" charset="-122"/>
                <a:cs typeface="宋体" panose="02010600030101010101" pitchFamily="2" charset="-122"/>
                <a:sym typeface="+mn-ea"/>
              </a:rPr>
              <a:t>型可以使液压泵不卸载。</a:t>
            </a:r>
          </a:p>
          <a:p>
            <a:pPr>
              <a:lnSpc>
                <a:spcPct val="150000"/>
              </a:lnSpc>
              <a:buFont typeface="Wingdings" panose="05000000000000000000" pitchFamily="2" charset="2"/>
              <a:buNone/>
            </a:pPr>
            <a:endParaRPr lang="zh-CN" altLang="en-US" sz="2800" b="1" dirty="0">
              <a:solidFill>
                <a:schemeClr val="accent2"/>
              </a:solidFill>
              <a:latin typeface="宋体" panose="02010600030101010101" pitchFamily="2" charset="-122"/>
              <a:cs typeface="宋体" panose="02010600030101010101" pitchFamily="2" charset="-122"/>
              <a:sym typeface="+mn-ea"/>
            </a:endParaRPr>
          </a:p>
          <a:p>
            <a:pP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3"/>
          <p:cNvSpPr/>
          <p:nvPr/>
        </p:nvSpPr>
        <p:spPr>
          <a:xfrm>
            <a:off x="3635375" y="3932555"/>
            <a:ext cx="5277485" cy="2515235"/>
          </a:xfrm>
          <a:prstGeom prst="roundRect">
            <a:avLst>
              <a:gd name="adj" fmla="val 0"/>
            </a:avLst>
          </a:prstGeom>
          <a:solidFill>
            <a:schemeClr val="tx2">
              <a:lumMod val="20000"/>
              <a:lumOff val="80000"/>
            </a:schemeClr>
          </a:solidFill>
          <a:ln w="9525" cap="flat" cmpd="sng">
            <a:noFill/>
            <a:prstDash val="dash"/>
            <a:headEnd type="none" w="med" len="med"/>
            <a:tailEnd type="none" w="med" len="med"/>
          </a:ln>
        </p:spPr>
        <p:txBody>
          <a:bodyPr/>
          <a:lstStyle/>
          <a:p>
            <a:endParaRPr lang="zh-CN" altLang="en-US" dirty="0">
              <a:solidFill>
                <a:schemeClr val="accent1"/>
              </a:solidFill>
              <a:latin typeface="Arial" panose="020B0604020202020204" pitchFamily="34" charset="0"/>
            </a:endParaRPr>
          </a:p>
        </p:txBody>
      </p:sp>
      <p:sp>
        <p:nvSpPr>
          <p:cNvPr id="38916" name="圆角矩形 3"/>
          <p:cNvSpPr/>
          <p:nvPr/>
        </p:nvSpPr>
        <p:spPr>
          <a:xfrm>
            <a:off x="-12700" y="713105"/>
            <a:ext cx="8090535" cy="2982595"/>
          </a:xfrm>
          <a:prstGeom prst="roundRect">
            <a:avLst>
              <a:gd name="adj" fmla="val 0"/>
            </a:avLst>
          </a:prstGeom>
          <a:solidFill>
            <a:schemeClr val="accent1">
              <a:lumMod val="20000"/>
              <a:lumOff val="80000"/>
            </a:schemeClr>
          </a:solidFill>
          <a:ln w="9525" cap="flat" cmpd="sng">
            <a:noFill/>
            <a:prstDash val="dash"/>
            <a:headEnd type="none" w="med" len="med"/>
            <a:tailEnd type="none" w="med" len="med"/>
          </a:ln>
        </p:spPr>
        <p:txBody>
          <a:bodyPr/>
          <a:lstStyle/>
          <a:p>
            <a:endParaRPr lang="zh-CN" altLang="en-US" dirty="0">
              <a:solidFill>
                <a:schemeClr val="accent1"/>
              </a:solidFill>
              <a:latin typeface="Arial" panose="020B0604020202020204" pitchFamily="34" charset="0"/>
            </a:endParaRPr>
          </a:p>
        </p:txBody>
      </p:sp>
      <p:sp>
        <p:nvSpPr>
          <p:cNvPr id="4" name="文本框 3"/>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9" name="灯片编号占位符 3"/>
          <p:cNvSpPr txBox="1">
            <a:spLocks noGrp="1"/>
          </p:cNvSpPr>
          <p:nvPr/>
        </p:nvSpPr>
        <p:spPr>
          <a:xfrm>
            <a:off x="4264660" y="6604635"/>
            <a:ext cx="44577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32</a:t>
            </a:fld>
            <a:endParaRPr lang="en-US" altLang="zh-CN" sz="1400" dirty="0">
              <a:solidFill>
                <a:srgbClr val="253947"/>
              </a:solidFill>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18" name="矩形 17"/>
          <p:cNvSpPr/>
          <p:nvPr/>
        </p:nvSpPr>
        <p:spPr>
          <a:xfrm>
            <a:off x="8077835" y="713740"/>
            <a:ext cx="575945" cy="29825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noaa-FRVKf7GTnkA-unsplash"/>
          <p:cNvPicPr>
            <a:picLocks noChangeAspect="1"/>
          </p:cNvPicPr>
          <p:nvPr/>
        </p:nvPicPr>
        <p:blipFill>
          <a:blip r:embed="rId3" cstate="print"/>
          <a:srcRect t="5766" b="18352"/>
          <a:stretch>
            <a:fillRect/>
          </a:stretch>
        </p:blipFill>
        <p:spPr>
          <a:xfrm>
            <a:off x="-12700" y="3932555"/>
            <a:ext cx="4013200" cy="2515235"/>
          </a:xfrm>
          <a:prstGeom prst="rect">
            <a:avLst/>
          </a:prstGeom>
        </p:spPr>
      </p:pic>
      <p:sp>
        <p:nvSpPr>
          <p:cNvPr id="6" name="矩形 5"/>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12750" y="1050925"/>
            <a:ext cx="7239000" cy="2306955"/>
          </a:xfrm>
          <a:prstGeom prst="rect">
            <a:avLst/>
          </a:prstGeom>
          <a:noFill/>
        </p:spPr>
        <p:txBody>
          <a:bodyPr wrap="square" rtlCol="0" anchor="t">
            <a:spAutoFit/>
          </a:bodyPr>
          <a:lstStyle/>
          <a:p>
            <a:pPr marL="342900" marR="0" lvl="0" indent="-342900" algn="just" rtl="0" eaLnBrk="1" hangingPunct="1">
              <a:lnSpc>
                <a:spcPct val="150000"/>
              </a:lnSpc>
              <a:spcBef>
                <a:spcPct val="20000"/>
              </a:spcBef>
              <a:buClrTx/>
              <a:buSzTx/>
              <a:buFont typeface="Wingdings" panose="05000000000000000000" charset="0"/>
              <a:buChar char="u"/>
            </a:pPr>
            <a:r>
              <a:rPr lang="zh-CN" altLang="en-US" sz="2400" b="1" dirty="0">
                <a:solidFill>
                  <a:srgbClr val="C00000"/>
                </a:solidFill>
                <a:latin typeface="宋体" panose="02010600030101010101" pitchFamily="2" charset="-122"/>
                <a:cs typeface="宋体" panose="02010600030101010101" pitchFamily="2" charset="-122"/>
                <a:sym typeface="+mn-ea"/>
              </a:rPr>
              <a:t>压力控制阀</a:t>
            </a:r>
          </a:p>
          <a:p>
            <a:pPr marL="452755" marR="0" lvl="0" indent="-342900" algn="just" defTabSz="914400" rtl="0" fontAlgn="auto">
              <a:lnSpc>
                <a:spcPct val="150000"/>
              </a:lnSpc>
              <a:spcBef>
                <a:spcPts val="0"/>
              </a:spcBef>
              <a:spcAft>
                <a:spcPts val="0"/>
              </a:spcAft>
              <a:buClrTx/>
              <a:buSzTx/>
              <a:buFont typeface="Arial" panose="020B0604020202020204" pitchFamily="34" charset="0"/>
              <a:buChar char="•"/>
              <a:defRPr/>
            </a:pPr>
            <a:r>
              <a:rPr sz="2400" b="1" dirty="0">
                <a:latin typeface="宋体" panose="02010600030101010101" pitchFamily="2" charset="-122"/>
                <a:cs typeface="宋体" panose="02010600030101010101" pitchFamily="2" charset="-122"/>
                <a:sym typeface="+mn-ea"/>
              </a:rPr>
              <a:t>压力控制阀的作用——</a:t>
            </a:r>
          </a:p>
          <a:p>
            <a:pPr marL="109855" marR="0" lvl="0" algn="just" defTabSz="914400" rtl="0" fontAlgn="auto">
              <a:lnSpc>
                <a:spcPct val="150000"/>
              </a:lnSpc>
              <a:spcBef>
                <a:spcPts val="0"/>
              </a:spcBef>
              <a:spcAft>
                <a:spcPts val="0"/>
              </a:spcAft>
              <a:buClrTx/>
              <a:buSzTx/>
              <a:buFont typeface="Arial" panose="020B0604020202020204" pitchFamily="34" charset="0"/>
              <a:defRPr/>
            </a:pPr>
            <a:r>
              <a:rPr sz="2400" b="1" dirty="0">
                <a:latin typeface="宋体" panose="02010600030101010101" pitchFamily="2" charset="-122"/>
                <a:cs typeface="宋体" panose="02010600030101010101" pitchFamily="2" charset="-122"/>
                <a:sym typeface="+mn-ea"/>
              </a:rPr>
              <a:t>  控制液压系统中油液压力，或者通过压力信号来实现对压力的控制。</a:t>
            </a:r>
          </a:p>
        </p:txBody>
      </p:sp>
      <p:sp>
        <p:nvSpPr>
          <p:cNvPr id="19459" name="Rectangle 3"/>
          <p:cNvSpPr>
            <a:spLocks noGrp="1" noChangeArrowheads="1"/>
          </p:cNvSpPr>
          <p:nvPr>
            <p:ph idx="1"/>
          </p:nvPr>
        </p:nvSpPr>
        <p:spPr>
          <a:xfrm>
            <a:off x="4112895" y="4150360"/>
            <a:ext cx="4540885" cy="1809750"/>
          </a:xfrm>
        </p:spPr>
        <p:txBody>
          <a:bodyPr vert="horz" wrap="square" lIns="91440" tIns="45720" rIns="91440" bIns="45720" numCol="1" rtlCol="0" anchor="t" anchorCtr="0" compatLnSpc="1"/>
          <a:lstStyle/>
          <a:p>
            <a:pPr marL="452755" algn="just" defTabSz="914400" eaLnBrk="0" fontAlgn="auto" hangingPunct="0">
              <a:lnSpc>
                <a:spcPct val="150000"/>
              </a:lnSpc>
              <a:spcBef>
                <a:spcPts val="0"/>
              </a:spcBef>
              <a:spcAft>
                <a:spcPts val="0"/>
              </a:spcAft>
              <a:buClrTx/>
              <a:buSzTx/>
              <a:defRPr/>
            </a:pPr>
            <a:r>
              <a:rPr sz="2400" b="1" dirty="0">
                <a:latin typeface="宋体" panose="02010600030101010101" pitchFamily="2" charset="-122"/>
                <a:ea typeface="宋体" panose="02010600030101010101" pitchFamily="2" charset="-122"/>
                <a:cs typeface="宋体" panose="02010600030101010101" pitchFamily="2" charset="-122"/>
                <a:sym typeface="+mn-ea"/>
              </a:rPr>
              <a:t>压力控制阀的主要类型——</a:t>
            </a:r>
          </a:p>
          <a:p>
            <a:pPr marL="109855" algn="just" defTabSz="914400" eaLnBrk="0" fontAlgn="auto" hangingPunct="0">
              <a:lnSpc>
                <a:spcPct val="150000"/>
              </a:lnSpc>
              <a:spcBef>
                <a:spcPts val="0"/>
              </a:spcBef>
              <a:spcAft>
                <a:spcPts val="0"/>
              </a:spcAft>
              <a:buClrTx/>
              <a:buSzTx/>
              <a:buNone/>
              <a:defRPr/>
            </a:pPr>
            <a:r>
              <a:rPr sz="2400" b="1" dirty="0">
                <a:latin typeface="宋体" panose="02010600030101010101" pitchFamily="2" charset="-122"/>
                <a:ea typeface="宋体" panose="02010600030101010101" pitchFamily="2" charset="-122"/>
                <a:cs typeface="宋体" panose="02010600030101010101" pitchFamily="2" charset="-122"/>
                <a:sym typeface="+mn-ea"/>
              </a:rPr>
              <a:t>   溢流阀、减压阀、顺序阀、压力继电器</a:t>
            </a:r>
            <a:endParaRPr kumimoji="0" sz="2400" b="1" i="0" u="none" strike="noStrike" kern="1200" cap="none" spc="0" normalizeH="0" baseline="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07465"/>
            <a:ext cx="8719820" cy="73596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628650"/>
            <a:ext cx="6408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一、溢流阀</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32105" y="1379220"/>
            <a:ext cx="8619490" cy="76073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120000"/>
              </a:lnSpc>
            </a:pPr>
            <a:r>
              <a:rPr lang="zh-CN" altLang="en-US" sz="2400" b="1" dirty="0">
                <a:sym typeface="+mn-ea"/>
              </a:rPr>
              <a:t>根据溢流阀的结构不同，溢流阀可分为：</a:t>
            </a:r>
            <a:r>
              <a:rPr lang="zh-CN" altLang="en-US" sz="2400" b="1" dirty="0">
                <a:solidFill>
                  <a:srgbClr val="C30000"/>
                </a:solidFill>
                <a:sym typeface="+mn-ea"/>
              </a:rPr>
              <a:t>直动型、先导型</a:t>
            </a:r>
            <a:endParaRPr lang="zh-CN" altLang="en-US" sz="2400" b="1" i="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355465" y="6604635"/>
            <a:ext cx="3549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33</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0180" name="Picture 4" descr="直动型溢流阀"/>
          <p:cNvPicPr>
            <a:picLocks noChangeAspect="1"/>
          </p:cNvPicPr>
          <p:nvPr/>
        </p:nvPicPr>
        <p:blipFill>
          <a:blip r:embed="rId4">
            <a:clrChange>
              <a:clrFrom>
                <a:srgbClr val="FEFFFA">
                  <a:alpha val="100000"/>
                </a:srgbClr>
              </a:clrFrom>
              <a:clrTo>
                <a:srgbClr val="FEFFFA">
                  <a:alpha val="100000"/>
                  <a:alpha val="0"/>
                </a:srgbClr>
              </a:clrTo>
            </a:clrChange>
          </a:blip>
          <a:stretch>
            <a:fillRect/>
          </a:stretch>
        </p:blipFill>
        <p:spPr>
          <a:xfrm>
            <a:off x="742315" y="2282190"/>
            <a:ext cx="2756535" cy="4218305"/>
          </a:xfrm>
          <a:prstGeom prst="rect">
            <a:avLst/>
          </a:prstGeom>
          <a:noFill/>
          <a:ln w="9525">
            <a:noFill/>
          </a:ln>
        </p:spPr>
      </p:pic>
      <p:pic>
        <p:nvPicPr>
          <p:cNvPr id="50181" name="Picture 5" descr="阀3"/>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4553585" y="2282190"/>
            <a:ext cx="3993515" cy="3993515"/>
          </a:xfrm>
          <a:prstGeom prst="rect">
            <a:avLst/>
          </a:prstGeom>
          <a:noFill/>
          <a:ln w="9525">
            <a:noFill/>
          </a:ln>
        </p:spPr>
      </p:pic>
      <p:sp>
        <p:nvSpPr>
          <p:cNvPr id="36870" name="矩形 5"/>
          <p:cNvSpPr/>
          <p:nvPr/>
        </p:nvSpPr>
        <p:spPr>
          <a:xfrm>
            <a:off x="3039745" y="5453380"/>
            <a:ext cx="1019810" cy="398780"/>
          </a:xfrm>
          <a:prstGeom prst="rect">
            <a:avLst/>
          </a:prstGeom>
          <a:noFill/>
          <a:ln w="9525">
            <a:noFill/>
          </a:ln>
        </p:spPr>
        <p:txBody>
          <a:bodyPr wrap="square">
            <a:spAutoFit/>
          </a:bodyPr>
          <a:lstStyle/>
          <a:p>
            <a:pPr eaLnBrk="1" hangingPunct="1"/>
            <a:r>
              <a:rPr lang="zh-CN" altLang="en-US" sz="2000" b="1" dirty="0">
                <a:latin typeface="宋体" panose="02010600030101010101" pitchFamily="2" charset="-122"/>
              </a:rPr>
              <a:t>管式阀</a:t>
            </a:r>
          </a:p>
        </p:txBody>
      </p:sp>
      <p:pic>
        <p:nvPicPr>
          <p:cNvPr id="3" name="图片 2" descr="页脚"/>
          <p:cNvPicPr>
            <a:picLocks noChangeAspect="1"/>
          </p:cNvPicPr>
          <p:nvPr/>
        </p:nvPicPr>
        <p:blipFill>
          <a:blip r:embed="rId6"/>
          <a:srcRect l="7567" r="2701"/>
          <a:stretch>
            <a:fillRect/>
          </a:stretch>
        </p:blipFill>
        <p:spPr>
          <a:xfrm>
            <a:off x="-13335" y="6089015"/>
            <a:ext cx="9171940" cy="976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50180"/>
                                        </p:tgtEl>
                                        <p:attrNameLst>
                                          <p:attrName>style.visibility</p:attrName>
                                        </p:attrNameLst>
                                      </p:cBhvr>
                                      <p:to>
                                        <p:strVal val="visible"/>
                                      </p:to>
                                    </p:set>
                                    <p:animEffect transition="in" filter="box(in)">
                                      <p:cBhvr>
                                        <p:cTn id="7" dur="500"/>
                                        <p:tgtEl>
                                          <p:spTgt spid="50180"/>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50181"/>
                                        </p:tgtEl>
                                        <p:attrNameLst>
                                          <p:attrName>style.visibility</p:attrName>
                                        </p:attrNameLst>
                                      </p:cBhvr>
                                      <p:to>
                                        <p:strVal val="visible"/>
                                      </p:to>
                                    </p:set>
                                    <p:animEffect transition="in" filter="box(in)">
                                      <p:cBhvr>
                                        <p:cTn id="11" dur="500"/>
                                        <p:tgtEl>
                                          <p:spTgt spid="50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02690"/>
            <a:ext cx="8781415" cy="51568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258445" y="1193165"/>
            <a:ext cx="8561070" cy="5166360"/>
          </a:xfrm>
        </p:spPr>
        <p:txBody>
          <a:bodyPr vert="horz" wrap="square" lIns="91440" tIns="45720" rIns="91440" bIns="45720" anchor="t"/>
          <a:lstStyle/>
          <a:p>
            <a:pPr algn="just" eaLnBrk="1" latinLnBrk="0" hangingPunct="1">
              <a:lnSpc>
                <a:spcPct val="150000"/>
              </a:lnSpc>
              <a:spcBef>
                <a:spcPts val="0"/>
              </a:spcBef>
              <a:buFont typeface="Wingdings" panose="05000000000000000000" charset="0"/>
              <a:buChar char="u"/>
            </a:pPr>
            <a:r>
              <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工作原理：</a:t>
            </a:r>
            <a:endParaRPr lang="en-US" altLang="zh-CN" sz="2400" b="1" dirty="0">
              <a:solidFill>
                <a:srgbClr val="C30000"/>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① </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以调节</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压力弹簧</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为负载（将弹簧力</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Ft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设定为控制压力）</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② 将液压系统</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工作压力</a:t>
            </a: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F</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与弹簧力</a:t>
            </a: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Ft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比较：</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若</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F&lt;Ft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，则阀心在弹簧力作用下紧靠在阀座孔上，使压力阀关闭。此时，系统压力取决于外负载；</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若</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F&gt;Ft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，则液压力推动阀心运动，使压力阀开启。此时，系统压力取决于弹簧的调节压力。</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③ 在结构上，设法将弹簧腔的压力引回油箱，以保证控制压力与调压弹簧的对应关系。</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34</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2478405" cy="645160"/>
          </a:xfrm>
          <a:prstGeom prst="rect">
            <a:avLst/>
          </a:prstGeom>
          <a:noFill/>
        </p:spPr>
        <p:txBody>
          <a:bodyPr wrap="non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一、溢流阀</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76530" y="1151890"/>
            <a:ext cx="4517390" cy="545274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35</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9" name="文本框 8"/>
          <p:cNvSpPr txBox="1"/>
          <p:nvPr/>
        </p:nvSpPr>
        <p:spPr>
          <a:xfrm>
            <a:off x="176530" y="1224280"/>
            <a:ext cx="4517390" cy="5169535"/>
          </a:xfrm>
          <a:prstGeom prst="rect">
            <a:avLst/>
          </a:prstGeom>
          <a:noFill/>
        </p:spPr>
        <p:txBody>
          <a:bodyPr wrap="square" rtlCol="0">
            <a:spAutoFit/>
          </a:bodyPr>
          <a:lstStyle/>
          <a:p>
            <a:pPr algn="just" eaLnBrk="1" hangingPunct="1">
              <a:lnSpc>
                <a:spcPct val="150000"/>
              </a:lnSpc>
              <a:buFont typeface="Wingdings" panose="05000000000000000000" pitchFamily="2" charset="2"/>
              <a:buNone/>
            </a:pPr>
            <a:r>
              <a:rPr lang="en-US" altLang="zh-CN" sz="2000" b="1" dirty="0">
                <a:solidFill>
                  <a:srgbClr val="C30000"/>
                </a:solidFill>
                <a:latin typeface="宋体" panose="02010600030101010101" pitchFamily="2" charset="-122"/>
                <a:cs typeface="宋体" panose="02010600030101010101" pitchFamily="2" charset="-122"/>
                <a:sym typeface="+mn-ea"/>
              </a:rPr>
              <a:t> 1</a:t>
            </a:r>
            <a:r>
              <a:rPr lang="zh-CN" altLang="en-US" sz="2000" b="1" dirty="0">
                <a:solidFill>
                  <a:srgbClr val="C30000"/>
                </a:solidFill>
                <a:latin typeface="宋体" panose="02010600030101010101" pitchFamily="2" charset="-122"/>
                <a:cs typeface="宋体" panose="02010600030101010101" pitchFamily="2" charset="-122"/>
                <a:sym typeface="+mn-ea"/>
              </a:rPr>
              <a:t>、直动型溢流阀</a:t>
            </a:r>
            <a:endParaRPr lang="zh-CN" altLang="en-US" sz="2000" b="1" dirty="0">
              <a:solidFill>
                <a:srgbClr val="C30000"/>
              </a:solidFill>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a:t>
            </a:r>
            <a:r>
              <a:rPr lang="en-US" altLang="zh-CN" sz="2000" b="1" dirty="0">
                <a:latin typeface="宋体" panose="02010600030101010101" pitchFamily="2" charset="-122"/>
                <a:cs typeface="宋体" panose="02010600030101010101" pitchFamily="2" charset="-122"/>
                <a:sym typeface="+mn-ea"/>
              </a:rPr>
              <a:t>1</a:t>
            </a:r>
            <a:r>
              <a:rPr lang="zh-CN" altLang="en-US" sz="2000" b="1" dirty="0">
                <a:latin typeface="宋体" panose="02010600030101010101" pitchFamily="2" charset="-122"/>
                <a:cs typeface="宋体" panose="02010600030101010101" pitchFamily="2" charset="-122"/>
                <a:sym typeface="+mn-ea"/>
              </a:rPr>
              <a:t>）结构组成：阀心</a:t>
            </a:r>
            <a:r>
              <a:rPr lang="en-US" altLang="zh-CN" sz="2000" b="1" dirty="0">
                <a:latin typeface="宋体" panose="02010600030101010101" pitchFamily="2" charset="-122"/>
                <a:cs typeface="宋体" panose="02010600030101010101" pitchFamily="2" charset="-122"/>
                <a:sym typeface="+mn-ea"/>
              </a:rPr>
              <a:t>7</a:t>
            </a:r>
            <a:r>
              <a:rPr lang="zh-CN" altLang="en-US" sz="2000" b="1" dirty="0">
                <a:latin typeface="宋体" panose="02010600030101010101" pitchFamily="2" charset="-122"/>
                <a:cs typeface="宋体" panose="02010600030101010101" pitchFamily="2" charset="-122"/>
                <a:sym typeface="+mn-ea"/>
              </a:rPr>
              <a:t>、阀体</a:t>
            </a:r>
            <a:r>
              <a:rPr lang="en-US" altLang="zh-CN" sz="2000" b="1" dirty="0">
                <a:latin typeface="宋体" panose="02010600030101010101" pitchFamily="2" charset="-122"/>
                <a:cs typeface="宋体" panose="02010600030101010101" pitchFamily="2" charset="-122"/>
                <a:sym typeface="+mn-ea"/>
              </a:rPr>
              <a:t>6</a:t>
            </a:r>
            <a:r>
              <a:rPr lang="zh-CN" altLang="en-US" sz="2000" b="1" dirty="0">
                <a:latin typeface="宋体" panose="02010600030101010101" pitchFamily="2" charset="-122"/>
                <a:cs typeface="宋体" panose="02010600030101010101" pitchFamily="2" charset="-122"/>
                <a:sym typeface="+mn-ea"/>
              </a:rPr>
              <a:t>、调压弹簧</a:t>
            </a:r>
            <a:r>
              <a:rPr lang="en-US" altLang="zh-CN" sz="2000" b="1" dirty="0">
                <a:latin typeface="宋体" panose="02010600030101010101" pitchFamily="2" charset="-122"/>
                <a:cs typeface="宋体" panose="02010600030101010101" pitchFamily="2" charset="-122"/>
                <a:sym typeface="+mn-ea"/>
              </a:rPr>
              <a:t>3</a:t>
            </a:r>
            <a:r>
              <a:rPr lang="zh-CN" altLang="en-US" sz="2000" b="1" dirty="0">
                <a:latin typeface="宋体" panose="02010600030101010101" pitchFamily="2" charset="-122"/>
                <a:cs typeface="宋体" panose="02010600030101010101" pitchFamily="2" charset="-122"/>
                <a:sym typeface="+mn-ea"/>
              </a:rPr>
              <a:t>、调节杆</a:t>
            </a:r>
            <a:r>
              <a:rPr lang="en-US" altLang="zh-CN" sz="2000" b="1" dirty="0">
                <a:latin typeface="宋体" panose="02010600030101010101" pitchFamily="2" charset="-122"/>
                <a:cs typeface="宋体" panose="02010600030101010101" pitchFamily="2" charset="-122"/>
                <a:sym typeface="+mn-ea"/>
              </a:rPr>
              <a:t>1</a:t>
            </a:r>
            <a:r>
              <a:rPr lang="zh-CN" altLang="en-US" sz="2000" b="1" dirty="0">
                <a:latin typeface="宋体" panose="02010600030101010101" pitchFamily="2" charset="-122"/>
                <a:cs typeface="宋体" panose="02010600030101010101" pitchFamily="2" charset="-122"/>
                <a:sym typeface="+mn-ea"/>
              </a:rPr>
              <a:t>等零件组成。</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a:p>
            <a:pPr algn="just" eaLnBrk="1" hangingPunct="1">
              <a:lnSpc>
                <a:spcPct val="150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a:t>
            </a:r>
            <a:r>
              <a:rPr lang="en-US" altLang="zh-CN" sz="2000" b="1" dirty="0">
                <a:latin typeface="宋体" panose="02010600030101010101" pitchFamily="2" charset="-122"/>
                <a:cs typeface="宋体" panose="02010600030101010101" pitchFamily="2" charset="-122"/>
                <a:sym typeface="+mn-ea"/>
              </a:rPr>
              <a:t>2</a:t>
            </a:r>
            <a:r>
              <a:rPr lang="zh-CN" altLang="en-US" sz="2000" b="1" dirty="0">
                <a:latin typeface="宋体" panose="02010600030101010101" pitchFamily="2" charset="-122"/>
                <a:cs typeface="宋体" panose="02010600030101010101" pitchFamily="2" charset="-122"/>
                <a:sym typeface="+mn-ea"/>
              </a:rPr>
              <a:t>）结构特点：</a:t>
            </a:r>
          </a:p>
          <a:p>
            <a:pPr marL="342900" indent="-342900" algn="just" eaLnBrk="1" hangingPunct="1">
              <a:lnSpc>
                <a:spcPct val="150000"/>
              </a:lnSpc>
              <a:buFont typeface="Arial" panose="020B0604020202020204" pitchFamily="34" charset="0"/>
              <a:buChar char="•"/>
            </a:pPr>
            <a:r>
              <a:rPr lang="zh-CN" altLang="en-US" sz="2000" b="1" dirty="0">
                <a:solidFill>
                  <a:srgbClr val="C00000"/>
                </a:solidFill>
                <a:latin typeface="宋体" panose="02010600030101010101" pitchFamily="2" charset="-122"/>
                <a:cs typeface="宋体" panose="02010600030101010101" pitchFamily="2" charset="-122"/>
                <a:sym typeface="+mn-ea"/>
              </a:rPr>
              <a:t>是滑阀结构</a:t>
            </a:r>
            <a:r>
              <a:rPr lang="zh-CN" altLang="en-US" sz="2000" b="1" dirty="0">
                <a:latin typeface="宋体" panose="02010600030101010101" pitchFamily="2" charset="-122"/>
                <a:cs typeface="宋体" panose="02010600030101010101" pitchFamily="2" charset="-122"/>
                <a:sym typeface="+mn-ea"/>
              </a:rPr>
              <a:t>。由两大部分组成，</a:t>
            </a:r>
          </a:p>
          <a:p>
            <a:pPr algn="just" eaLnBrk="1" hangingPunct="1">
              <a:lnSpc>
                <a:spcPct val="150000"/>
              </a:lnSpc>
              <a:buFont typeface="Arial" panose="020B0604020202020204" pitchFamily="34" charset="0"/>
            </a:pPr>
            <a:r>
              <a:rPr lang="zh-CN" altLang="en-US" sz="2000" b="1" dirty="0">
                <a:latin typeface="宋体" panose="02010600030101010101" pitchFamily="2" charset="-122"/>
                <a:cs typeface="宋体" panose="02010600030101010101" pitchFamily="2" charset="-122"/>
                <a:sym typeface="+mn-ea"/>
              </a:rPr>
              <a:t>   即：阀体  上盖</a:t>
            </a:r>
          </a:p>
          <a:p>
            <a:pPr marL="342900" indent="-342900" algn="just" eaLnBrk="1" hangingPunct="1">
              <a:lnSpc>
                <a:spcPct val="150000"/>
              </a:lnSpc>
              <a:buFont typeface="Arial" panose="020B0604020202020204" pitchFamily="34" charset="0"/>
              <a:buChar char="•"/>
            </a:pPr>
            <a:r>
              <a:rPr lang="zh-CN" altLang="en-US" sz="2000" b="1" dirty="0">
                <a:solidFill>
                  <a:srgbClr val="C00000"/>
                </a:solidFill>
                <a:latin typeface="宋体" panose="02010600030101010101" pitchFamily="2" charset="-122"/>
                <a:cs typeface="宋体" panose="02010600030101010101" pitchFamily="2" charset="-122"/>
                <a:sym typeface="+mn-ea"/>
              </a:rPr>
              <a:t>阀体孔是圆柱孔</a:t>
            </a:r>
            <a:r>
              <a:rPr lang="zh-CN" altLang="en-US" sz="2000" b="1" dirty="0">
                <a:latin typeface="宋体" panose="02010600030101010101" pitchFamily="2" charset="-122"/>
                <a:cs typeface="宋体" panose="02010600030101010101" pitchFamily="2" charset="-122"/>
                <a:sym typeface="+mn-ea"/>
              </a:rPr>
              <a:t>。有两个沉割槽，分别与进油口和出油口连接。</a:t>
            </a:r>
          </a:p>
          <a:p>
            <a:pPr marL="342900" indent="-342900" algn="just" eaLnBrk="1" hangingPunct="1">
              <a:lnSpc>
                <a:spcPct val="150000"/>
              </a:lnSpc>
              <a:buFont typeface="Arial" panose="020B0604020202020204" pitchFamily="34" charset="0"/>
              <a:buChar char="•"/>
            </a:pPr>
            <a:r>
              <a:rPr lang="zh-CN" altLang="en-US" sz="2000" b="1" dirty="0">
                <a:solidFill>
                  <a:srgbClr val="C00000"/>
                </a:solidFill>
                <a:latin typeface="宋体" panose="02010600030101010101" pitchFamily="2" charset="-122"/>
                <a:cs typeface="宋体" panose="02010600030101010101" pitchFamily="2" charset="-122"/>
                <a:sym typeface="+mn-ea"/>
              </a:rPr>
              <a:t>阀心结构是两台肩式圆柱体</a:t>
            </a:r>
            <a:r>
              <a:rPr lang="zh-CN" altLang="en-US" sz="2000" b="1" dirty="0">
                <a:latin typeface="宋体" panose="02010600030101010101" pitchFamily="2" charset="-122"/>
                <a:cs typeface="宋体" panose="02010600030101010101" pitchFamily="2" charset="-122"/>
                <a:sym typeface="+mn-ea"/>
              </a:rPr>
              <a:t>。并开有径向小孔和轴向小孔。</a:t>
            </a:r>
          </a:p>
          <a:p>
            <a:pPr marL="342900" indent="-342900" algn="just" eaLnBrk="1" hangingPunct="1">
              <a:lnSpc>
                <a:spcPct val="150000"/>
              </a:lnSpc>
              <a:buFont typeface="Arial" panose="020B0604020202020204" pitchFamily="34" charset="0"/>
              <a:buChar char="•"/>
            </a:pPr>
            <a:r>
              <a:rPr lang="zh-CN" altLang="en-US" sz="2000" b="1" dirty="0">
                <a:solidFill>
                  <a:srgbClr val="C00000"/>
                </a:solidFill>
                <a:latin typeface="宋体" panose="02010600030101010101" pitchFamily="2" charset="-122"/>
                <a:cs typeface="宋体" panose="02010600030101010101" pitchFamily="2" charset="-122"/>
                <a:sym typeface="+mn-ea"/>
              </a:rPr>
              <a:t>在阀心上端开有均压槽</a:t>
            </a:r>
            <a:r>
              <a:rPr lang="zh-CN" altLang="en-US" sz="2000" b="1" dirty="0">
                <a:latin typeface="宋体" panose="02010600030101010101" pitchFamily="2" charset="-122"/>
                <a:cs typeface="宋体" panose="02010600030101010101" pitchFamily="2" charset="-122"/>
                <a:sym typeface="+mn-ea"/>
              </a:rPr>
              <a:t>，进行密封。</a:t>
            </a:r>
          </a:p>
        </p:txBody>
      </p:sp>
      <p:grpSp>
        <p:nvGrpSpPr>
          <p:cNvPr id="53" name="组合 52"/>
          <p:cNvGrpSpPr/>
          <p:nvPr/>
        </p:nvGrpSpPr>
        <p:grpSpPr>
          <a:xfrm>
            <a:off x="4764405" y="655955"/>
            <a:ext cx="4322455" cy="6033141"/>
            <a:chOff x="7413" y="410"/>
            <a:chExt cx="6705" cy="9413"/>
          </a:xfrm>
        </p:grpSpPr>
        <p:grpSp>
          <p:nvGrpSpPr>
            <p:cNvPr id="30" name="组合 29"/>
            <p:cNvGrpSpPr/>
            <p:nvPr/>
          </p:nvGrpSpPr>
          <p:grpSpPr>
            <a:xfrm>
              <a:off x="7413" y="410"/>
              <a:ext cx="6705" cy="9413"/>
              <a:chOff x="7413" y="410"/>
              <a:chExt cx="6705" cy="9413"/>
            </a:xfrm>
          </p:grpSpPr>
          <p:pic>
            <p:nvPicPr>
              <p:cNvPr id="31" name="Picture 5" descr="4-11"/>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7540" y="410"/>
                <a:ext cx="6578" cy="9413"/>
              </a:xfrm>
              <a:prstGeom prst="rect">
                <a:avLst/>
              </a:prstGeom>
              <a:noFill/>
              <a:ln w="9525">
                <a:noFill/>
              </a:ln>
            </p:spPr>
          </p:pic>
          <p:grpSp>
            <p:nvGrpSpPr>
              <p:cNvPr id="32" name="组合 31"/>
              <p:cNvGrpSpPr/>
              <p:nvPr/>
            </p:nvGrpSpPr>
            <p:grpSpPr>
              <a:xfrm>
                <a:off x="7413" y="425"/>
                <a:ext cx="5997" cy="7447"/>
                <a:chOff x="7413" y="425"/>
                <a:chExt cx="5997" cy="7447"/>
              </a:xfrm>
            </p:grpSpPr>
            <p:sp>
              <p:nvSpPr>
                <p:cNvPr id="34" name="矩形 5"/>
                <p:cNvSpPr/>
                <p:nvPr/>
              </p:nvSpPr>
              <p:spPr>
                <a:xfrm>
                  <a:off x="11118" y="425"/>
                  <a:ext cx="652" cy="359"/>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顶杆</a:t>
                  </a:r>
                </a:p>
              </p:txBody>
            </p:sp>
            <p:sp>
              <p:nvSpPr>
                <p:cNvPr id="35" name="矩形 5"/>
                <p:cNvSpPr/>
                <p:nvPr/>
              </p:nvSpPr>
              <p:spPr>
                <a:xfrm>
                  <a:off x="11138" y="825"/>
                  <a:ext cx="1562" cy="359"/>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调节螺母，手柄</a:t>
                  </a:r>
                </a:p>
              </p:txBody>
            </p:sp>
            <p:sp>
              <p:nvSpPr>
                <p:cNvPr id="36" name="矩形 6"/>
                <p:cNvSpPr/>
                <p:nvPr/>
              </p:nvSpPr>
              <p:spPr>
                <a:xfrm>
                  <a:off x="11120" y="1853"/>
                  <a:ext cx="2290" cy="359"/>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弹簧，使阀心处于最大值</a:t>
                  </a:r>
                </a:p>
              </p:txBody>
            </p:sp>
            <p:sp>
              <p:nvSpPr>
                <p:cNvPr id="37" name="矩形 7"/>
                <p:cNvSpPr/>
                <p:nvPr/>
              </p:nvSpPr>
              <p:spPr>
                <a:xfrm>
                  <a:off x="11118" y="2608"/>
                  <a:ext cx="1017" cy="359"/>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锁紧螺母</a:t>
                  </a:r>
                </a:p>
              </p:txBody>
            </p:sp>
            <p:sp>
              <p:nvSpPr>
                <p:cNvPr id="38" name="矩形 8"/>
                <p:cNvSpPr/>
                <p:nvPr/>
              </p:nvSpPr>
              <p:spPr>
                <a:xfrm>
                  <a:off x="11613" y="5208"/>
                  <a:ext cx="655" cy="359"/>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阀心</a:t>
                  </a:r>
                </a:p>
              </p:txBody>
            </p:sp>
            <p:sp>
              <p:nvSpPr>
                <p:cNvPr id="39" name="矩形 11"/>
                <p:cNvSpPr/>
                <p:nvPr/>
              </p:nvSpPr>
              <p:spPr>
                <a:xfrm>
                  <a:off x="11623" y="7105"/>
                  <a:ext cx="652" cy="359"/>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底盖</a:t>
                  </a:r>
                </a:p>
              </p:txBody>
            </p:sp>
            <p:sp>
              <p:nvSpPr>
                <p:cNvPr id="40" name="矩形 12"/>
                <p:cNvSpPr/>
                <p:nvPr/>
              </p:nvSpPr>
              <p:spPr>
                <a:xfrm>
                  <a:off x="7538" y="6638"/>
                  <a:ext cx="835" cy="359"/>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进油口</a:t>
                  </a:r>
                </a:p>
              </p:txBody>
            </p:sp>
            <p:sp>
              <p:nvSpPr>
                <p:cNvPr id="41" name="矩形 13"/>
                <p:cNvSpPr/>
                <p:nvPr/>
              </p:nvSpPr>
              <p:spPr>
                <a:xfrm>
                  <a:off x="11540" y="5688"/>
                  <a:ext cx="835" cy="359"/>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出油口</a:t>
                  </a:r>
                </a:p>
              </p:txBody>
            </p:sp>
            <p:sp>
              <p:nvSpPr>
                <p:cNvPr id="42" name="矩形 14"/>
                <p:cNvSpPr/>
                <p:nvPr/>
              </p:nvSpPr>
              <p:spPr>
                <a:xfrm>
                  <a:off x="7650" y="7175"/>
                  <a:ext cx="1018" cy="359"/>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径向开孔</a:t>
                  </a:r>
                </a:p>
              </p:txBody>
            </p:sp>
            <p:sp>
              <p:nvSpPr>
                <p:cNvPr id="43" name="矩形 15"/>
                <p:cNvSpPr/>
                <p:nvPr/>
              </p:nvSpPr>
              <p:spPr>
                <a:xfrm>
                  <a:off x="7650" y="7513"/>
                  <a:ext cx="1018" cy="359"/>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轴向开孔</a:t>
                  </a:r>
                </a:p>
              </p:txBody>
            </p:sp>
            <p:sp>
              <p:nvSpPr>
                <p:cNvPr id="44" name="矩形 27"/>
                <p:cNvSpPr/>
                <p:nvPr/>
              </p:nvSpPr>
              <p:spPr>
                <a:xfrm>
                  <a:off x="7650" y="5398"/>
                  <a:ext cx="835" cy="359"/>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台肩轴</a:t>
                  </a:r>
                </a:p>
              </p:txBody>
            </p:sp>
            <p:sp>
              <p:nvSpPr>
                <p:cNvPr id="45" name="矩形 28"/>
                <p:cNvSpPr/>
                <p:nvPr/>
              </p:nvSpPr>
              <p:spPr>
                <a:xfrm>
                  <a:off x="11363" y="6050"/>
                  <a:ext cx="1017" cy="359"/>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封油长度</a:t>
                  </a:r>
                </a:p>
              </p:txBody>
            </p:sp>
            <p:sp>
              <p:nvSpPr>
                <p:cNvPr id="46" name="矩形 31"/>
                <p:cNvSpPr/>
                <p:nvPr/>
              </p:nvSpPr>
              <p:spPr>
                <a:xfrm>
                  <a:off x="7413" y="3998"/>
                  <a:ext cx="1382" cy="575"/>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均压槽，</a:t>
                  </a:r>
                  <a:endParaRPr lang="en-US" altLang="zh-CN" sz="900" b="1" dirty="0">
                    <a:solidFill>
                      <a:srgbClr val="C00000"/>
                    </a:solidFill>
                    <a:latin typeface="Garamond" panose="02020404030301010803" pitchFamily="18" charset="0"/>
                  </a:endParaRPr>
                </a:p>
                <a:p>
                  <a:pPr eaLnBrk="1" hangingPunct="1"/>
                  <a:r>
                    <a:rPr lang="zh-CN" altLang="en-US" sz="900" b="1" dirty="0">
                      <a:solidFill>
                        <a:srgbClr val="C00000"/>
                      </a:solidFill>
                      <a:latin typeface="Garamond" panose="02020404030301010803" pitchFamily="18" charset="0"/>
                    </a:rPr>
                    <a:t>压力密封作用</a:t>
                  </a:r>
                </a:p>
              </p:txBody>
            </p:sp>
          </p:grpSp>
        </p:grpSp>
        <p:grpSp>
          <p:nvGrpSpPr>
            <p:cNvPr id="52" name="组合 51"/>
            <p:cNvGrpSpPr/>
            <p:nvPr/>
          </p:nvGrpSpPr>
          <p:grpSpPr>
            <a:xfrm>
              <a:off x="11138" y="3938"/>
              <a:ext cx="1927" cy="1172"/>
              <a:chOff x="11138" y="3938"/>
              <a:chExt cx="1927" cy="1172"/>
            </a:xfrm>
          </p:grpSpPr>
          <p:sp>
            <p:nvSpPr>
              <p:cNvPr id="38936" name="矩形 32"/>
              <p:cNvSpPr/>
              <p:nvPr/>
            </p:nvSpPr>
            <p:spPr>
              <a:xfrm>
                <a:off x="11138" y="3938"/>
                <a:ext cx="1927" cy="359"/>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阀盖与阀体的分界面</a:t>
                </a:r>
              </a:p>
            </p:txBody>
          </p:sp>
          <p:sp>
            <p:nvSpPr>
              <p:cNvPr id="38938" name="矩形 35"/>
              <p:cNvSpPr/>
              <p:nvPr/>
            </p:nvSpPr>
            <p:spPr>
              <a:xfrm>
                <a:off x="11243" y="4751"/>
                <a:ext cx="655" cy="359"/>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螺钉</a:t>
                </a:r>
              </a:p>
            </p:txBody>
          </p:sp>
        </p:grpSp>
      </p:grpSp>
      <p:sp>
        <p:nvSpPr>
          <p:cNvPr id="48" name="文本框 47"/>
          <p:cNvSpPr txBox="1"/>
          <p:nvPr/>
        </p:nvSpPr>
        <p:spPr>
          <a:xfrm>
            <a:off x="177165" y="506730"/>
            <a:ext cx="2882900"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一、溢流阀</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76530" y="1151890"/>
            <a:ext cx="5490210" cy="545274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36</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9" name="文本框 8"/>
          <p:cNvSpPr txBox="1"/>
          <p:nvPr/>
        </p:nvSpPr>
        <p:spPr>
          <a:xfrm>
            <a:off x="176530" y="1151890"/>
            <a:ext cx="5490210" cy="5862320"/>
          </a:xfrm>
          <a:prstGeom prst="rect">
            <a:avLst/>
          </a:prstGeom>
          <a:noFill/>
        </p:spPr>
        <p:txBody>
          <a:bodyPr wrap="square" rtlCol="0">
            <a:spAutoFit/>
          </a:bodyPr>
          <a:lstStyle/>
          <a:p>
            <a:pPr marL="342900" indent="-342900" algn="just" eaLnBrk="1" hangingPunct="1">
              <a:lnSpc>
                <a:spcPct val="125000"/>
              </a:lnSpc>
              <a:buClrTx/>
              <a:buSzTx/>
              <a:buFont typeface="Wingdings" panose="05000000000000000000" charset="0"/>
              <a:buChar char="u"/>
            </a:pPr>
            <a:r>
              <a:rPr lang="zh-CN" altLang="en-US" sz="2000" b="1" dirty="0">
                <a:latin typeface="宋体" panose="02010600030101010101" pitchFamily="2" charset="-122"/>
                <a:cs typeface="宋体" panose="02010600030101010101" pitchFamily="2" charset="-122"/>
                <a:sym typeface="+mn-ea"/>
              </a:rPr>
              <a:t> 工作原理：</a:t>
            </a:r>
            <a:endParaRPr lang="zh-CN" altLang="en-US" sz="2000" b="1" dirty="0">
              <a:latin typeface="宋体" panose="02010600030101010101" pitchFamily="2" charset="-122"/>
              <a:cs typeface="宋体" panose="02010600030101010101" pitchFamily="2" charset="-122"/>
            </a:endParaRPr>
          </a:p>
          <a:p>
            <a:pPr algn="just" eaLnBrk="1" hangingPunct="1">
              <a:lnSpc>
                <a:spcPct val="125000"/>
              </a:lnSpc>
              <a:buFont typeface="Wingdings" panose="05000000000000000000" pitchFamily="2" charset="2"/>
              <a:buNone/>
            </a:pPr>
            <a:r>
              <a:rPr lang="zh-CN" altLang="en-US" sz="2000" b="1" dirty="0">
                <a:solidFill>
                  <a:srgbClr val="C00000"/>
                </a:solidFill>
                <a:latin typeface="宋体" panose="02010600030101010101" pitchFamily="2" charset="-122"/>
                <a:cs typeface="宋体" panose="02010600030101010101" pitchFamily="2" charset="-122"/>
                <a:sym typeface="+mn-ea"/>
              </a:rPr>
              <a:t>① 阀的安装位置（常位）</a:t>
            </a:r>
            <a:endParaRPr lang="zh-CN" altLang="en-US" sz="2000" b="1" dirty="0">
              <a:solidFill>
                <a:srgbClr val="C00000"/>
              </a:solidFill>
              <a:latin typeface="宋体" panose="02010600030101010101" pitchFamily="2" charset="-122"/>
              <a:cs typeface="宋体" panose="02010600030101010101" pitchFamily="2" charset="-122"/>
            </a:endParaRPr>
          </a:p>
          <a:p>
            <a:pPr marL="342900" indent="-342900" algn="just" eaLnBrk="1" hangingPunct="1">
              <a:lnSpc>
                <a:spcPct val="125000"/>
              </a:lnSpc>
              <a:buFont typeface="Arial" panose="020B0604020202020204" pitchFamily="34" charset="0"/>
              <a:buChar char="•"/>
            </a:pPr>
            <a:r>
              <a:rPr lang="zh-CN" altLang="en-US" sz="2000" b="1" dirty="0">
                <a:latin typeface="宋体" panose="02010600030101010101" pitchFamily="2" charset="-122"/>
                <a:cs typeface="宋体" panose="02010600030101010101" pitchFamily="2" charset="-122"/>
                <a:sym typeface="+mn-ea"/>
              </a:rPr>
              <a:t>阀心</a:t>
            </a:r>
            <a:r>
              <a:rPr lang="en-US" altLang="zh-CN" sz="2000" b="1" dirty="0">
                <a:latin typeface="宋体" panose="02010600030101010101" pitchFamily="2" charset="-122"/>
                <a:cs typeface="宋体" panose="02010600030101010101" pitchFamily="2" charset="-122"/>
                <a:sym typeface="+mn-ea"/>
              </a:rPr>
              <a:t>7</a:t>
            </a:r>
            <a:r>
              <a:rPr lang="zh-CN" altLang="en-US" sz="2000" b="1" dirty="0">
                <a:latin typeface="宋体" panose="02010600030101010101" pitchFamily="2" charset="-122"/>
                <a:cs typeface="宋体" panose="02010600030101010101" pitchFamily="2" charset="-122"/>
                <a:sym typeface="+mn-ea"/>
              </a:rPr>
              <a:t>在弹簧</a:t>
            </a:r>
            <a:r>
              <a:rPr lang="en-US" altLang="zh-CN" sz="2000" b="1" dirty="0">
                <a:latin typeface="宋体" panose="02010600030101010101" pitchFamily="2" charset="-122"/>
                <a:cs typeface="宋体" panose="02010600030101010101" pitchFamily="2" charset="-122"/>
                <a:sym typeface="+mn-ea"/>
              </a:rPr>
              <a:t>3</a:t>
            </a:r>
            <a:r>
              <a:rPr lang="zh-CN" altLang="en-US" sz="2000" b="1" dirty="0">
                <a:latin typeface="宋体" panose="02010600030101010101" pitchFamily="2" charset="-122"/>
                <a:cs typeface="宋体" panose="02010600030101010101" pitchFamily="2" charset="-122"/>
                <a:sym typeface="+mn-ea"/>
              </a:rPr>
              <a:t>作用下处于最下端位置。</a:t>
            </a:r>
            <a:endParaRPr lang="zh-CN" altLang="en-US" sz="2000" b="1" dirty="0">
              <a:latin typeface="宋体" panose="02010600030101010101" pitchFamily="2" charset="-122"/>
              <a:cs typeface="宋体" panose="02010600030101010101" pitchFamily="2" charset="-122"/>
            </a:endParaRPr>
          </a:p>
          <a:p>
            <a:pPr algn="just" eaLnBrk="1" hangingPunct="1">
              <a:lnSpc>
                <a:spcPct val="125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阀心台肩的封油长度</a:t>
            </a:r>
            <a:r>
              <a:rPr lang="en-US" altLang="zh-CN" sz="2000" b="1" dirty="0">
                <a:latin typeface="宋体" panose="02010600030101010101" pitchFamily="2" charset="-122"/>
                <a:cs typeface="宋体" panose="02010600030101010101" pitchFamily="2" charset="-122"/>
                <a:sym typeface="+mn-ea"/>
              </a:rPr>
              <a:t>L</a:t>
            </a:r>
            <a:r>
              <a:rPr lang="zh-CN" altLang="en-US" sz="2000" b="1" dirty="0">
                <a:latin typeface="宋体" panose="02010600030101010101" pitchFamily="2" charset="-122"/>
                <a:cs typeface="宋体" panose="02010600030101010101" pitchFamily="2" charset="-122"/>
                <a:sym typeface="+mn-ea"/>
              </a:rPr>
              <a:t>将进、出油口隔断；</a:t>
            </a:r>
            <a:endParaRPr lang="zh-CN" altLang="en-US" sz="2000" b="1" dirty="0">
              <a:latin typeface="宋体" panose="02010600030101010101" pitchFamily="2" charset="-122"/>
              <a:cs typeface="宋体" panose="02010600030101010101" pitchFamily="2" charset="-122"/>
            </a:endParaRPr>
          </a:p>
          <a:p>
            <a:pPr algn="just" eaLnBrk="1" hangingPunct="1">
              <a:lnSpc>
                <a:spcPct val="125000"/>
              </a:lnSpc>
              <a:buFont typeface="Wingdings" panose="05000000000000000000" pitchFamily="2" charset="2"/>
              <a:buNone/>
            </a:pPr>
            <a:r>
              <a:rPr lang="zh-CN" altLang="en-US" sz="2000" b="1" dirty="0">
                <a:solidFill>
                  <a:srgbClr val="C00000"/>
                </a:solidFill>
                <a:latin typeface="宋体" panose="02010600030101010101" pitchFamily="2" charset="-122"/>
                <a:cs typeface="宋体" panose="02010600030101010101" pitchFamily="2" charset="-122"/>
                <a:sym typeface="+mn-ea"/>
              </a:rPr>
              <a:t>② 阀的开启状态（工作位置）</a:t>
            </a:r>
            <a:endParaRPr lang="zh-CN" altLang="en-US" sz="2000" b="1" dirty="0">
              <a:solidFill>
                <a:srgbClr val="C00000"/>
              </a:solidFill>
              <a:latin typeface="宋体" panose="02010600030101010101" pitchFamily="2" charset="-122"/>
              <a:cs typeface="宋体" panose="02010600030101010101" pitchFamily="2" charset="-122"/>
            </a:endParaRPr>
          </a:p>
          <a:p>
            <a:pPr marL="342900" indent="-342900" algn="just" eaLnBrk="1" hangingPunct="1">
              <a:lnSpc>
                <a:spcPct val="125000"/>
              </a:lnSpc>
              <a:buFont typeface="Arial" panose="020B0604020202020204" pitchFamily="34" charset="0"/>
              <a:buChar char="•"/>
            </a:pPr>
            <a:r>
              <a:rPr lang="zh-CN" altLang="en-US" sz="2000" b="1" dirty="0">
                <a:latin typeface="宋体" panose="02010600030101010101" pitchFamily="2" charset="-122"/>
                <a:cs typeface="宋体" panose="02010600030101010101" pitchFamily="2" charset="-122"/>
                <a:sym typeface="+mn-ea"/>
              </a:rPr>
              <a:t>在结构上，在阀心的下端开有径向孔和</a:t>
            </a:r>
            <a:endParaRPr lang="zh-CN" altLang="en-US" sz="2000" b="1" dirty="0">
              <a:latin typeface="宋体" panose="02010600030101010101" pitchFamily="2" charset="-122"/>
              <a:cs typeface="宋体" panose="02010600030101010101" pitchFamily="2" charset="-122"/>
            </a:endParaRPr>
          </a:p>
          <a:p>
            <a:pPr algn="just" eaLnBrk="1" hangingPunct="1">
              <a:lnSpc>
                <a:spcPct val="125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轴向孔</a:t>
            </a:r>
            <a:r>
              <a:rPr lang="en-US" altLang="zh-CN" sz="2000" b="1" dirty="0">
                <a:latin typeface="宋体" panose="02010600030101010101" pitchFamily="2" charset="-122"/>
                <a:cs typeface="宋体" panose="02010600030101010101" pitchFamily="2" charset="-122"/>
                <a:sym typeface="+mn-ea"/>
              </a:rPr>
              <a:t>a</a:t>
            </a:r>
            <a:r>
              <a:rPr lang="zh-CN" altLang="en-US" sz="2000" b="1" dirty="0">
                <a:latin typeface="宋体" panose="02010600030101010101" pitchFamily="2" charset="-122"/>
                <a:cs typeface="宋体" panose="02010600030101010101" pitchFamily="2" charset="-122"/>
                <a:sym typeface="+mn-ea"/>
              </a:rPr>
              <a:t>；</a:t>
            </a:r>
            <a:endParaRPr lang="zh-CN" altLang="en-US" sz="2000" b="1" dirty="0">
              <a:latin typeface="宋体" panose="02010600030101010101" pitchFamily="2" charset="-122"/>
              <a:cs typeface="宋体" panose="02010600030101010101" pitchFamily="2" charset="-122"/>
            </a:endParaRPr>
          </a:p>
          <a:p>
            <a:pPr marL="342900" indent="-342900" algn="just" eaLnBrk="1" hangingPunct="1">
              <a:lnSpc>
                <a:spcPct val="125000"/>
              </a:lnSpc>
              <a:buFont typeface="Arial" panose="020B0604020202020204" pitchFamily="34" charset="0"/>
              <a:buChar char="•"/>
            </a:pPr>
            <a:r>
              <a:rPr lang="zh-CN" altLang="en-US" sz="2000" b="1" dirty="0">
                <a:latin typeface="宋体" panose="02010600030101010101" pitchFamily="2" charset="-122"/>
                <a:cs typeface="宋体" panose="02010600030101010101" pitchFamily="2" charset="-122"/>
                <a:sym typeface="+mn-ea"/>
              </a:rPr>
              <a:t>压力油经阀心下端的径向孔和轴向孔</a:t>
            </a:r>
            <a:r>
              <a:rPr lang="en-US" altLang="zh-CN" sz="2000" b="1" dirty="0">
                <a:latin typeface="宋体" panose="02010600030101010101" pitchFamily="2" charset="-122"/>
                <a:cs typeface="宋体" panose="02010600030101010101" pitchFamily="2" charset="-122"/>
                <a:sym typeface="+mn-ea"/>
              </a:rPr>
              <a:t>a</a:t>
            </a:r>
            <a:endParaRPr lang="en-US" altLang="zh-CN" sz="2000" b="1" dirty="0">
              <a:latin typeface="宋体" panose="02010600030101010101" pitchFamily="2" charset="-122"/>
              <a:cs typeface="宋体" panose="02010600030101010101" pitchFamily="2" charset="-122"/>
            </a:endParaRPr>
          </a:p>
          <a:p>
            <a:pPr algn="just" eaLnBrk="1" hangingPunct="1">
              <a:lnSpc>
                <a:spcPct val="125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进入阀心最下端的油室，油液受压形成</a:t>
            </a:r>
            <a:endParaRPr lang="zh-CN" altLang="en-US" sz="2000" b="1" dirty="0">
              <a:latin typeface="宋体" panose="02010600030101010101" pitchFamily="2" charset="-122"/>
              <a:cs typeface="宋体" panose="02010600030101010101" pitchFamily="2" charset="-122"/>
            </a:endParaRPr>
          </a:p>
          <a:p>
            <a:pPr algn="just" eaLnBrk="1" hangingPunct="1">
              <a:lnSpc>
                <a:spcPct val="125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一个向上的液压力</a:t>
            </a:r>
            <a:r>
              <a:rPr lang="en-US" altLang="zh-CN" sz="2000" b="1" dirty="0">
                <a:latin typeface="宋体" panose="02010600030101010101" pitchFamily="2" charset="-122"/>
                <a:cs typeface="宋体" panose="02010600030101010101" pitchFamily="2" charset="-122"/>
                <a:sym typeface="+mn-ea"/>
              </a:rPr>
              <a:t>F</a:t>
            </a:r>
            <a:r>
              <a:rPr lang="zh-CN" altLang="en-US" sz="2000" b="1" dirty="0">
                <a:latin typeface="宋体" panose="02010600030101010101" pitchFamily="2" charset="-122"/>
                <a:cs typeface="宋体" panose="02010600030101010101" pitchFamily="2" charset="-122"/>
                <a:sym typeface="+mn-ea"/>
              </a:rPr>
              <a:t>；</a:t>
            </a:r>
            <a:endParaRPr lang="zh-CN" altLang="en-US" sz="2000" b="1" dirty="0">
              <a:latin typeface="宋体" panose="02010600030101010101" pitchFamily="2" charset="-122"/>
              <a:cs typeface="宋体" panose="02010600030101010101" pitchFamily="2" charset="-122"/>
            </a:endParaRPr>
          </a:p>
          <a:p>
            <a:pPr marL="342900" indent="-342900" algn="just" eaLnBrk="1" hangingPunct="1">
              <a:lnSpc>
                <a:spcPct val="125000"/>
              </a:lnSpc>
              <a:buFont typeface="Arial" panose="020B0604020202020204" pitchFamily="34" charset="0"/>
              <a:buChar char="•"/>
            </a:pPr>
            <a:r>
              <a:rPr lang="zh-CN" altLang="en-US" sz="2000" b="1" dirty="0">
                <a:latin typeface="宋体" panose="02010600030101010101" pitchFamily="2" charset="-122"/>
                <a:cs typeface="宋体" panose="02010600030101010101" pitchFamily="2" charset="-122"/>
                <a:sym typeface="+mn-ea"/>
              </a:rPr>
              <a:t>当</a:t>
            </a:r>
            <a:r>
              <a:rPr lang="en-US" altLang="zh-CN" sz="2000" b="1" dirty="0">
                <a:latin typeface="宋体" panose="02010600030101010101" pitchFamily="2" charset="-122"/>
                <a:cs typeface="宋体" panose="02010600030101010101" pitchFamily="2" charset="-122"/>
                <a:sym typeface="+mn-ea"/>
              </a:rPr>
              <a:t>F≥Ft</a:t>
            </a:r>
            <a:r>
              <a:rPr lang="zh-CN" altLang="en-US" sz="2000" b="1" dirty="0">
                <a:latin typeface="宋体" panose="02010600030101010101" pitchFamily="2" charset="-122"/>
                <a:cs typeface="宋体" panose="02010600030101010101" pitchFamily="2" charset="-122"/>
                <a:sym typeface="+mn-ea"/>
              </a:rPr>
              <a:t>时，阀心向上运动，上移行程</a:t>
            </a:r>
            <a:r>
              <a:rPr lang="en-US" altLang="zh-CN" sz="2000" b="1" dirty="0">
                <a:latin typeface="宋体" panose="02010600030101010101" pitchFamily="2" charset="-122"/>
                <a:cs typeface="宋体" panose="02010600030101010101" pitchFamily="2" charset="-122"/>
                <a:sym typeface="+mn-ea"/>
              </a:rPr>
              <a:t>L</a:t>
            </a:r>
            <a:endParaRPr lang="en-US" altLang="zh-CN" sz="2000" b="1" dirty="0">
              <a:latin typeface="宋体" panose="02010600030101010101" pitchFamily="2" charset="-122"/>
              <a:cs typeface="宋体" panose="02010600030101010101" pitchFamily="2" charset="-122"/>
            </a:endParaRPr>
          </a:p>
          <a:p>
            <a:pPr algn="just" eaLnBrk="1" hangingPunct="1">
              <a:lnSpc>
                <a:spcPct val="125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后阀口开启。开始有液压油溢出。</a:t>
            </a:r>
          </a:p>
          <a:p>
            <a:pPr algn="just" eaLnBrk="1" hangingPunct="1">
              <a:lnSpc>
                <a:spcPct val="125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   随着阀口流量增大，阀口进一步开启，</a:t>
            </a:r>
            <a:endParaRPr lang="zh-CN" altLang="en-US" sz="2000" b="1" dirty="0">
              <a:latin typeface="宋体" panose="02010600030101010101" pitchFamily="2" charset="-122"/>
              <a:cs typeface="宋体" panose="02010600030101010101" pitchFamily="2" charset="-122"/>
            </a:endParaRPr>
          </a:p>
          <a:p>
            <a:pPr algn="just" eaLnBrk="1" hangingPunct="1">
              <a:lnSpc>
                <a:spcPct val="125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出口流量回油箱。</a:t>
            </a:r>
            <a:endParaRPr lang="zh-CN" altLang="en-US" sz="2000" b="1" dirty="0">
              <a:latin typeface="宋体" panose="02010600030101010101" pitchFamily="2" charset="-122"/>
              <a:cs typeface="宋体" panose="02010600030101010101" pitchFamily="2" charset="-122"/>
            </a:endParaRPr>
          </a:p>
          <a:p>
            <a:pPr algn="just" eaLnBrk="1" hangingPunct="1">
              <a:lnSpc>
                <a:spcPct val="125000"/>
              </a:lnSpc>
              <a:buFont typeface="Wingdings" panose="05000000000000000000" pitchFamily="2" charset="2"/>
              <a:buNone/>
            </a:pPr>
            <a:endParaRPr lang="zh-CN" altLang="en-US" sz="2000" b="1" dirty="0">
              <a:latin typeface="宋体" panose="02010600030101010101" pitchFamily="2" charset="-122"/>
              <a:cs typeface="宋体" panose="02010600030101010101" pitchFamily="2" charset="-122"/>
              <a:sym typeface="+mn-ea"/>
            </a:endParaRPr>
          </a:p>
        </p:txBody>
      </p:sp>
      <p:grpSp>
        <p:nvGrpSpPr>
          <p:cNvPr id="53" name="组合 52"/>
          <p:cNvGrpSpPr/>
          <p:nvPr/>
        </p:nvGrpSpPr>
        <p:grpSpPr>
          <a:xfrm>
            <a:off x="5638165" y="1336675"/>
            <a:ext cx="3420745" cy="4886325"/>
            <a:chOff x="7413" y="410"/>
            <a:chExt cx="6705" cy="9413"/>
          </a:xfrm>
        </p:grpSpPr>
        <p:grpSp>
          <p:nvGrpSpPr>
            <p:cNvPr id="30" name="组合 29"/>
            <p:cNvGrpSpPr/>
            <p:nvPr/>
          </p:nvGrpSpPr>
          <p:grpSpPr>
            <a:xfrm>
              <a:off x="7413" y="410"/>
              <a:ext cx="6705" cy="9413"/>
              <a:chOff x="7413" y="410"/>
              <a:chExt cx="6705" cy="9413"/>
            </a:xfrm>
          </p:grpSpPr>
          <p:pic>
            <p:nvPicPr>
              <p:cNvPr id="31" name="Picture 5" descr="4-11"/>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7540" y="410"/>
                <a:ext cx="6578" cy="9413"/>
              </a:xfrm>
              <a:prstGeom prst="rect">
                <a:avLst/>
              </a:prstGeom>
              <a:noFill/>
              <a:ln w="9525">
                <a:noFill/>
              </a:ln>
            </p:spPr>
          </p:pic>
          <p:grpSp>
            <p:nvGrpSpPr>
              <p:cNvPr id="32" name="组合 31"/>
              <p:cNvGrpSpPr/>
              <p:nvPr/>
            </p:nvGrpSpPr>
            <p:grpSpPr>
              <a:xfrm>
                <a:off x="7413" y="425"/>
                <a:ext cx="5997" cy="7533"/>
                <a:chOff x="7413" y="425"/>
                <a:chExt cx="5997" cy="7533"/>
              </a:xfrm>
            </p:grpSpPr>
            <p:sp>
              <p:nvSpPr>
                <p:cNvPr id="34" name="矩形 5"/>
                <p:cNvSpPr/>
                <p:nvPr/>
              </p:nvSpPr>
              <p:spPr>
                <a:xfrm>
                  <a:off x="11118" y="425"/>
                  <a:ext cx="1150" cy="445"/>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顶杆</a:t>
                  </a:r>
                </a:p>
              </p:txBody>
            </p:sp>
            <p:sp>
              <p:nvSpPr>
                <p:cNvPr id="35" name="矩形 5"/>
                <p:cNvSpPr/>
                <p:nvPr/>
              </p:nvSpPr>
              <p:spPr>
                <a:xfrm>
                  <a:off x="11138" y="825"/>
                  <a:ext cx="2089" cy="445"/>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调节螺母，手柄</a:t>
                  </a:r>
                </a:p>
              </p:txBody>
            </p:sp>
            <p:sp>
              <p:nvSpPr>
                <p:cNvPr id="36" name="矩形 6"/>
                <p:cNvSpPr/>
                <p:nvPr/>
              </p:nvSpPr>
              <p:spPr>
                <a:xfrm>
                  <a:off x="11120" y="1853"/>
                  <a:ext cx="2290" cy="709"/>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弹簧，使阀心处于最大值</a:t>
                  </a:r>
                </a:p>
              </p:txBody>
            </p:sp>
            <p:sp>
              <p:nvSpPr>
                <p:cNvPr id="37" name="矩形 7"/>
                <p:cNvSpPr/>
                <p:nvPr/>
              </p:nvSpPr>
              <p:spPr>
                <a:xfrm>
                  <a:off x="11118" y="2608"/>
                  <a:ext cx="1017" cy="709"/>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锁紧螺母</a:t>
                  </a:r>
                </a:p>
              </p:txBody>
            </p:sp>
            <p:sp>
              <p:nvSpPr>
                <p:cNvPr id="38" name="矩形 8"/>
                <p:cNvSpPr/>
                <p:nvPr/>
              </p:nvSpPr>
              <p:spPr>
                <a:xfrm>
                  <a:off x="11613" y="5208"/>
                  <a:ext cx="655" cy="709"/>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阀心</a:t>
                  </a:r>
                </a:p>
              </p:txBody>
            </p:sp>
            <p:sp>
              <p:nvSpPr>
                <p:cNvPr id="39" name="矩形 11"/>
                <p:cNvSpPr/>
                <p:nvPr/>
              </p:nvSpPr>
              <p:spPr>
                <a:xfrm>
                  <a:off x="11623" y="7105"/>
                  <a:ext cx="652" cy="709"/>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底盖</a:t>
                  </a:r>
                </a:p>
              </p:txBody>
            </p:sp>
            <p:sp>
              <p:nvSpPr>
                <p:cNvPr id="40" name="矩形 12"/>
                <p:cNvSpPr/>
                <p:nvPr/>
              </p:nvSpPr>
              <p:spPr>
                <a:xfrm>
                  <a:off x="7538" y="6638"/>
                  <a:ext cx="1031" cy="445"/>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进油口</a:t>
                  </a:r>
                </a:p>
              </p:txBody>
            </p:sp>
            <p:sp>
              <p:nvSpPr>
                <p:cNvPr id="41" name="矩形 13"/>
                <p:cNvSpPr/>
                <p:nvPr/>
              </p:nvSpPr>
              <p:spPr>
                <a:xfrm>
                  <a:off x="11540" y="5688"/>
                  <a:ext cx="835" cy="709"/>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出油口</a:t>
                  </a:r>
                </a:p>
              </p:txBody>
            </p:sp>
            <p:sp>
              <p:nvSpPr>
                <p:cNvPr id="42" name="矩形 14"/>
                <p:cNvSpPr/>
                <p:nvPr/>
              </p:nvSpPr>
              <p:spPr>
                <a:xfrm>
                  <a:off x="7440" y="7175"/>
                  <a:ext cx="1326" cy="445"/>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径向开孔</a:t>
                  </a:r>
                </a:p>
              </p:txBody>
            </p:sp>
            <p:sp>
              <p:nvSpPr>
                <p:cNvPr id="43" name="矩形 15"/>
                <p:cNvSpPr/>
                <p:nvPr/>
              </p:nvSpPr>
              <p:spPr>
                <a:xfrm>
                  <a:off x="7440" y="7513"/>
                  <a:ext cx="1382" cy="445"/>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轴向开孔</a:t>
                  </a:r>
                </a:p>
              </p:txBody>
            </p:sp>
            <p:sp>
              <p:nvSpPr>
                <p:cNvPr id="44" name="矩形 27"/>
                <p:cNvSpPr/>
                <p:nvPr/>
              </p:nvSpPr>
              <p:spPr>
                <a:xfrm>
                  <a:off x="7538" y="5632"/>
                  <a:ext cx="1130" cy="445"/>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台肩轴</a:t>
                  </a:r>
                </a:p>
              </p:txBody>
            </p:sp>
            <p:sp>
              <p:nvSpPr>
                <p:cNvPr id="45" name="矩形 28"/>
                <p:cNvSpPr/>
                <p:nvPr/>
              </p:nvSpPr>
              <p:spPr>
                <a:xfrm>
                  <a:off x="11363" y="6315"/>
                  <a:ext cx="1017" cy="706"/>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封油长度</a:t>
                  </a:r>
                </a:p>
              </p:txBody>
            </p:sp>
            <p:sp>
              <p:nvSpPr>
                <p:cNvPr id="46" name="矩形 31"/>
                <p:cNvSpPr/>
                <p:nvPr/>
              </p:nvSpPr>
              <p:spPr>
                <a:xfrm>
                  <a:off x="7413" y="4166"/>
                  <a:ext cx="1382" cy="971"/>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均压槽，</a:t>
                  </a:r>
                  <a:endParaRPr lang="en-US" altLang="zh-CN" sz="900" b="1" dirty="0">
                    <a:solidFill>
                      <a:srgbClr val="C00000"/>
                    </a:solidFill>
                    <a:latin typeface="Garamond" panose="02020404030301010803" pitchFamily="18" charset="0"/>
                  </a:endParaRPr>
                </a:p>
                <a:p>
                  <a:pPr eaLnBrk="1" hangingPunct="1"/>
                  <a:r>
                    <a:rPr lang="zh-CN" altLang="en-US" sz="900" b="1" dirty="0">
                      <a:solidFill>
                        <a:srgbClr val="C00000"/>
                      </a:solidFill>
                      <a:latin typeface="Garamond" panose="02020404030301010803" pitchFamily="18" charset="0"/>
                    </a:rPr>
                    <a:t>压力密封作用</a:t>
                  </a:r>
                </a:p>
              </p:txBody>
            </p:sp>
          </p:grpSp>
        </p:grpSp>
        <p:grpSp>
          <p:nvGrpSpPr>
            <p:cNvPr id="52" name="组合 51"/>
            <p:cNvGrpSpPr/>
            <p:nvPr/>
          </p:nvGrpSpPr>
          <p:grpSpPr>
            <a:xfrm>
              <a:off x="11138" y="3938"/>
              <a:ext cx="1927" cy="1522"/>
              <a:chOff x="11138" y="3938"/>
              <a:chExt cx="1927" cy="1522"/>
            </a:xfrm>
          </p:grpSpPr>
          <p:sp>
            <p:nvSpPr>
              <p:cNvPr id="38936" name="矩形 32"/>
              <p:cNvSpPr/>
              <p:nvPr/>
            </p:nvSpPr>
            <p:spPr>
              <a:xfrm>
                <a:off x="11138" y="3938"/>
                <a:ext cx="1927" cy="709"/>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阀盖与阀体的分界面</a:t>
                </a:r>
              </a:p>
            </p:txBody>
          </p:sp>
          <p:sp>
            <p:nvSpPr>
              <p:cNvPr id="38938" name="矩形 35"/>
              <p:cNvSpPr/>
              <p:nvPr/>
            </p:nvSpPr>
            <p:spPr>
              <a:xfrm>
                <a:off x="11243" y="4751"/>
                <a:ext cx="655" cy="709"/>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螺钉</a:t>
                </a:r>
              </a:p>
            </p:txBody>
          </p:sp>
        </p:grpSp>
      </p:grpSp>
      <p:sp>
        <p:nvSpPr>
          <p:cNvPr id="48" name="文本框 47"/>
          <p:cNvSpPr txBox="1"/>
          <p:nvPr/>
        </p:nvSpPr>
        <p:spPr>
          <a:xfrm>
            <a:off x="177165" y="506730"/>
            <a:ext cx="2882900"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一、溢流阀</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76530" y="1383030"/>
            <a:ext cx="4241165" cy="499300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37</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9" name="文本框 8"/>
          <p:cNvSpPr txBox="1"/>
          <p:nvPr/>
        </p:nvSpPr>
        <p:spPr>
          <a:xfrm>
            <a:off x="332105" y="1390015"/>
            <a:ext cx="3972560" cy="4707890"/>
          </a:xfrm>
          <a:prstGeom prst="rect">
            <a:avLst/>
          </a:prstGeom>
          <a:noFill/>
        </p:spPr>
        <p:txBody>
          <a:bodyPr wrap="square" rtlCol="0">
            <a:spAutoFit/>
          </a:bodyPr>
          <a:lstStyle/>
          <a:p>
            <a:pPr marL="342900" indent="-342900" algn="just" eaLnBrk="1" hangingPunct="1">
              <a:lnSpc>
                <a:spcPct val="150000"/>
              </a:lnSpc>
              <a:buFont typeface="Wingdings" panose="05000000000000000000" charset="0"/>
              <a:buChar char="u"/>
            </a:pPr>
            <a:r>
              <a:rPr lang="zh-CN" altLang="en-US" sz="2000" b="1" dirty="0">
                <a:solidFill>
                  <a:srgbClr val="C00000"/>
                </a:solidFill>
                <a:latin typeface="宋体" panose="02010600030101010101" pitchFamily="2" charset="-122"/>
                <a:cs typeface="宋体" panose="02010600030101010101" pitchFamily="2" charset="-122"/>
                <a:sym typeface="+mn-ea"/>
              </a:rPr>
              <a:t>工作原理要点：</a:t>
            </a:r>
            <a:endParaRPr lang="zh-CN" altLang="en-US" sz="2000" b="1" dirty="0">
              <a:solidFill>
                <a:srgbClr val="C00000"/>
              </a:solidFill>
              <a:latin typeface="宋体" panose="02010600030101010101" pitchFamily="2" charset="-122"/>
              <a:cs typeface="宋体" panose="02010600030101010101" pitchFamily="2" charset="-122"/>
            </a:endParaRPr>
          </a:p>
          <a:p>
            <a:pPr algn="just" eaLnBrk="1" hangingPunct="1">
              <a:lnSpc>
                <a:spcPct val="150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① 调节调压弹簧</a:t>
            </a:r>
            <a:r>
              <a:rPr lang="en-US" altLang="zh-CN" sz="2000" b="1" dirty="0">
                <a:latin typeface="宋体" panose="02010600030101010101" pitchFamily="2" charset="-122"/>
                <a:cs typeface="宋体" panose="02010600030101010101" pitchFamily="2" charset="-122"/>
                <a:sym typeface="+mn-ea"/>
              </a:rPr>
              <a:t>x</a:t>
            </a:r>
            <a:r>
              <a:rPr lang="en-US" altLang="zh-CN" sz="2000" b="1" baseline="-25000" dirty="0">
                <a:latin typeface="宋体" panose="02010600030101010101" pitchFamily="2" charset="-122"/>
                <a:cs typeface="宋体" panose="02010600030101010101" pitchFamily="2" charset="-122"/>
                <a:sym typeface="+mn-ea"/>
              </a:rPr>
              <a:t>0</a:t>
            </a:r>
            <a:r>
              <a:rPr lang="zh-CN" altLang="en-US" sz="2000" b="1" dirty="0">
                <a:latin typeface="宋体" panose="02010600030101010101" pitchFamily="2" charset="-122"/>
                <a:cs typeface="宋体" panose="02010600030101010101" pitchFamily="2" charset="-122"/>
                <a:sym typeface="+mn-ea"/>
              </a:rPr>
              <a:t>，改变</a:t>
            </a:r>
            <a:r>
              <a:rPr lang="en-US" altLang="zh-CN" sz="2000" b="1" dirty="0">
                <a:latin typeface="宋体" panose="02010600030101010101" pitchFamily="2" charset="-122"/>
                <a:cs typeface="宋体" panose="02010600030101010101" pitchFamily="2" charset="-122"/>
                <a:sym typeface="+mn-ea"/>
              </a:rPr>
              <a:t>p</a:t>
            </a:r>
            <a:r>
              <a:rPr lang="en-US" altLang="zh-CN" sz="2000" b="1" baseline="-25000" dirty="0">
                <a:latin typeface="宋体" panose="02010600030101010101" pitchFamily="2" charset="-122"/>
                <a:cs typeface="宋体" panose="02010600030101010101" pitchFamily="2" charset="-122"/>
                <a:sym typeface="+mn-ea"/>
              </a:rPr>
              <a:t>k</a:t>
            </a:r>
            <a:r>
              <a:rPr lang="zh-CN" altLang="en-US" sz="2000" b="1" dirty="0">
                <a:latin typeface="宋体" panose="02010600030101010101" pitchFamily="2" charset="-122"/>
                <a:cs typeface="宋体" panose="02010600030101010101" pitchFamily="2" charset="-122"/>
                <a:sym typeface="+mn-ea"/>
              </a:rPr>
              <a:t>，进而改变</a:t>
            </a:r>
            <a:r>
              <a:rPr lang="en-US" altLang="zh-CN" sz="2000" b="1" dirty="0">
                <a:latin typeface="宋体" panose="02010600030101010101" pitchFamily="2" charset="-122"/>
                <a:cs typeface="宋体" panose="02010600030101010101" pitchFamily="2" charset="-122"/>
                <a:sym typeface="+mn-ea"/>
              </a:rPr>
              <a:t>p</a:t>
            </a:r>
            <a:r>
              <a:rPr lang="zh-CN" altLang="en-US" sz="2000" b="1" dirty="0">
                <a:latin typeface="宋体" panose="02010600030101010101" pitchFamily="2" charset="-122"/>
                <a:cs typeface="宋体" panose="02010600030101010101" pitchFamily="2" charset="-122"/>
                <a:sym typeface="+mn-ea"/>
              </a:rPr>
              <a:t>；对应于一定的</a:t>
            </a:r>
            <a:r>
              <a:rPr lang="en-US" altLang="zh-CN" sz="2000" b="1" dirty="0">
                <a:latin typeface="宋体" panose="02010600030101010101" pitchFamily="2" charset="-122"/>
                <a:cs typeface="宋体" panose="02010600030101010101" pitchFamily="2" charset="-122"/>
                <a:sym typeface="+mn-ea"/>
              </a:rPr>
              <a:t>x</a:t>
            </a:r>
            <a:r>
              <a:rPr lang="en-US" altLang="zh-CN" sz="2000" b="1" baseline="-25000" dirty="0">
                <a:latin typeface="宋体" panose="02010600030101010101" pitchFamily="2" charset="-122"/>
                <a:cs typeface="宋体" panose="02010600030101010101" pitchFamily="2" charset="-122"/>
                <a:sym typeface="+mn-ea"/>
              </a:rPr>
              <a:t>0</a:t>
            </a:r>
            <a:r>
              <a:rPr lang="zh-CN" altLang="en-US" sz="2000" b="1" dirty="0">
                <a:latin typeface="宋体" panose="02010600030101010101" pitchFamily="2" charset="-122"/>
                <a:cs typeface="宋体" panose="02010600030101010101" pitchFamily="2" charset="-122"/>
                <a:sym typeface="+mn-ea"/>
              </a:rPr>
              <a:t>，</a:t>
            </a:r>
            <a:r>
              <a:rPr lang="en-US" altLang="zh-CN" sz="2000" b="1" dirty="0">
                <a:latin typeface="宋体" panose="02010600030101010101" pitchFamily="2" charset="-122"/>
                <a:cs typeface="宋体" panose="02010600030101010101" pitchFamily="2" charset="-122"/>
                <a:sym typeface="+mn-ea"/>
              </a:rPr>
              <a:t>p</a:t>
            </a:r>
            <a:r>
              <a:rPr lang="zh-CN" altLang="en-US" sz="2000" b="1" dirty="0">
                <a:latin typeface="宋体" panose="02010600030101010101" pitchFamily="2" charset="-122"/>
                <a:cs typeface="宋体" panose="02010600030101010101" pitchFamily="2" charset="-122"/>
                <a:sym typeface="+mn-ea"/>
              </a:rPr>
              <a:t>基本上为定值。</a:t>
            </a:r>
            <a:endParaRPr lang="zh-CN" altLang="en-US" sz="2000" b="1" dirty="0">
              <a:latin typeface="宋体" panose="02010600030101010101" pitchFamily="2" charset="-122"/>
              <a:cs typeface="宋体" panose="02010600030101010101" pitchFamily="2" charset="-122"/>
            </a:endParaRPr>
          </a:p>
          <a:p>
            <a:pPr algn="just" eaLnBrk="1" hangingPunct="1">
              <a:lnSpc>
                <a:spcPct val="150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② 当流经阀口的流量增大使阀的开口增大时，阀的进口压力随之增大。当压力达到额定压力时为最大值。</a:t>
            </a:r>
            <a:endParaRPr lang="zh-CN" altLang="en-US" sz="2000" b="1" dirty="0">
              <a:latin typeface="宋体" panose="02010600030101010101" pitchFamily="2" charset="-122"/>
              <a:cs typeface="宋体" panose="02010600030101010101" pitchFamily="2" charset="-122"/>
            </a:endParaRPr>
          </a:p>
          <a:p>
            <a:pPr algn="just" eaLnBrk="1" hangingPunct="1">
              <a:lnSpc>
                <a:spcPct val="150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③ 弹簧腔的泄漏油经阀体上的泄漏通道直接引到回油箱。</a:t>
            </a:r>
          </a:p>
        </p:txBody>
      </p:sp>
      <p:grpSp>
        <p:nvGrpSpPr>
          <p:cNvPr id="53" name="组合 52"/>
          <p:cNvGrpSpPr/>
          <p:nvPr/>
        </p:nvGrpSpPr>
        <p:grpSpPr>
          <a:xfrm>
            <a:off x="4603115" y="1151890"/>
            <a:ext cx="4371340" cy="5224780"/>
            <a:chOff x="7413" y="410"/>
            <a:chExt cx="6705" cy="9413"/>
          </a:xfrm>
        </p:grpSpPr>
        <p:grpSp>
          <p:nvGrpSpPr>
            <p:cNvPr id="30" name="组合 29"/>
            <p:cNvGrpSpPr/>
            <p:nvPr/>
          </p:nvGrpSpPr>
          <p:grpSpPr>
            <a:xfrm>
              <a:off x="7413" y="410"/>
              <a:ext cx="6705" cy="9413"/>
              <a:chOff x="7413" y="410"/>
              <a:chExt cx="6705" cy="9413"/>
            </a:xfrm>
          </p:grpSpPr>
          <p:pic>
            <p:nvPicPr>
              <p:cNvPr id="31" name="Picture 5" descr="4-11"/>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7540" y="410"/>
                <a:ext cx="6578" cy="9413"/>
              </a:xfrm>
              <a:prstGeom prst="rect">
                <a:avLst/>
              </a:prstGeom>
              <a:noFill/>
              <a:ln w="9525">
                <a:noFill/>
              </a:ln>
            </p:spPr>
          </p:pic>
          <p:grpSp>
            <p:nvGrpSpPr>
              <p:cNvPr id="32" name="组合 31"/>
              <p:cNvGrpSpPr/>
              <p:nvPr/>
            </p:nvGrpSpPr>
            <p:grpSpPr>
              <a:xfrm>
                <a:off x="7413" y="425"/>
                <a:ext cx="5997" cy="7502"/>
                <a:chOff x="7413" y="425"/>
                <a:chExt cx="5997" cy="7502"/>
              </a:xfrm>
            </p:grpSpPr>
            <p:sp>
              <p:nvSpPr>
                <p:cNvPr id="34" name="矩形 5"/>
                <p:cNvSpPr/>
                <p:nvPr/>
              </p:nvSpPr>
              <p:spPr>
                <a:xfrm>
                  <a:off x="11118" y="425"/>
                  <a:ext cx="652" cy="414"/>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顶杆</a:t>
                  </a:r>
                </a:p>
              </p:txBody>
            </p:sp>
            <p:sp>
              <p:nvSpPr>
                <p:cNvPr id="35" name="矩形 5"/>
                <p:cNvSpPr/>
                <p:nvPr/>
              </p:nvSpPr>
              <p:spPr>
                <a:xfrm>
                  <a:off x="11138" y="825"/>
                  <a:ext cx="1562" cy="414"/>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调节螺母，手柄</a:t>
                  </a:r>
                </a:p>
              </p:txBody>
            </p:sp>
            <p:sp>
              <p:nvSpPr>
                <p:cNvPr id="36" name="矩形 6"/>
                <p:cNvSpPr/>
                <p:nvPr/>
              </p:nvSpPr>
              <p:spPr>
                <a:xfrm>
                  <a:off x="11120" y="1853"/>
                  <a:ext cx="2290" cy="414"/>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弹簧，使阀心处于最大值</a:t>
                  </a:r>
                </a:p>
              </p:txBody>
            </p:sp>
            <p:sp>
              <p:nvSpPr>
                <p:cNvPr id="37" name="矩形 7"/>
                <p:cNvSpPr/>
                <p:nvPr/>
              </p:nvSpPr>
              <p:spPr>
                <a:xfrm>
                  <a:off x="11118" y="2608"/>
                  <a:ext cx="1017" cy="414"/>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锁紧螺母</a:t>
                  </a:r>
                </a:p>
              </p:txBody>
            </p:sp>
            <p:sp>
              <p:nvSpPr>
                <p:cNvPr id="38" name="矩形 8"/>
                <p:cNvSpPr/>
                <p:nvPr/>
              </p:nvSpPr>
              <p:spPr>
                <a:xfrm>
                  <a:off x="11613" y="5208"/>
                  <a:ext cx="655" cy="414"/>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阀心</a:t>
                  </a:r>
                </a:p>
              </p:txBody>
            </p:sp>
            <p:sp>
              <p:nvSpPr>
                <p:cNvPr id="39" name="矩形 11"/>
                <p:cNvSpPr/>
                <p:nvPr/>
              </p:nvSpPr>
              <p:spPr>
                <a:xfrm>
                  <a:off x="11623" y="7105"/>
                  <a:ext cx="652" cy="414"/>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底盖</a:t>
                  </a:r>
                </a:p>
              </p:txBody>
            </p:sp>
            <p:sp>
              <p:nvSpPr>
                <p:cNvPr id="40" name="矩形 12"/>
                <p:cNvSpPr/>
                <p:nvPr/>
              </p:nvSpPr>
              <p:spPr>
                <a:xfrm>
                  <a:off x="7538" y="6638"/>
                  <a:ext cx="835" cy="414"/>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进油口</a:t>
                  </a:r>
                </a:p>
              </p:txBody>
            </p:sp>
            <p:sp>
              <p:nvSpPr>
                <p:cNvPr id="41" name="矩形 13"/>
                <p:cNvSpPr/>
                <p:nvPr/>
              </p:nvSpPr>
              <p:spPr>
                <a:xfrm>
                  <a:off x="11540" y="5688"/>
                  <a:ext cx="835" cy="414"/>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出油口</a:t>
                  </a:r>
                </a:p>
              </p:txBody>
            </p:sp>
            <p:sp>
              <p:nvSpPr>
                <p:cNvPr id="42" name="矩形 14"/>
                <p:cNvSpPr/>
                <p:nvPr/>
              </p:nvSpPr>
              <p:spPr>
                <a:xfrm>
                  <a:off x="7650" y="7175"/>
                  <a:ext cx="1018" cy="414"/>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径向开孔</a:t>
                  </a:r>
                </a:p>
              </p:txBody>
            </p:sp>
            <p:sp>
              <p:nvSpPr>
                <p:cNvPr id="43" name="矩形 15"/>
                <p:cNvSpPr/>
                <p:nvPr/>
              </p:nvSpPr>
              <p:spPr>
                <a:xfrm>
                  <a:off x="7650" y="7513"/>
                  <a:ext cx="1018" cy="414"/>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轴向开孔</a:t>
                  </a:r>
                </a:p>
              </p:txBody>
            </p:sp>
            <p:sp>
              <p:nvSpPr>
                <p:cNvPr id="44" name="矩形 27"/>
                <p:cNvSpPr/>
                <p:nvPr/>
              </p:nvSpPr>
              <p:spPr>
                <a:xfrm>
                  <a:off x="7650" y="5435"/>
                  <a:ext cx="835" cy="414"/>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台肩轴</a:t>
                  </a:r>
                </a:p>
              </p:txBody>
            </p:sp>
            <p:sp>
              <p:nvSpPr>
                <p:cNvPr id="45" name="矩形 28"/>
                <p:cNvSpPr/>
                <p:nvPr/>
              </p:nvSpPr>
              <p:spPr>
                <a:xfrm>
                  <a:off x="11363" y="6092"/>
                  <a:ext cx="1017" cy="414"/>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封油长度</a:t>
                  </a:r>
                </a:p>
              </p:txBody>
            </p:sp>
            <p:sp>
              <p:nvSpPr>
                <p:cNvPr id="46" name="矩形 31"/>
                <p:cNvSpPr/>
                <p:nvPr/>
              </p:nvSpPr>
              <p:spPr>
                <a:xfrm>
                  <a:off x="7413" y="4024"/>
                  <a:ext cx="1382" cy="664"/>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均压槽，</a:t>
                  </a:r>
                  <a:endParaRPr lang="en-US" altLang="zh-CN" sz="900" b="1" dirty="0">
                    <a:solidFill>
                      <a:srgbClr val="C00000"/>
                    </a:solidFill>
                    <a:latin typeface="Garamond" panose="02020404030301010803" pitchFamily="18" charset="0"/>
                  </a:endParaRPr>
                </a:p>
                <a:p>
                  <a:pPr eaLnBrk="1" hangingPunct="1"/>
                  <a:r>
                    <a:rPr lang="zh-CN" altLang="en-US" sz="900" b="1" dirty="0">
                      <a:solidFill>
                        <a:srgbClr val="C00000"/>
                      </a:solidFill>
                      <a:latin typeface="Garamond" panose="02020404030301010803" pitchFamily="18" charset="0"/>
                    </a:rPr>
                    <a:t>压力密封作用</a:t>
                  </a:r>
                </a:p>
              </p:txBody>
            </p:sp>
          </p:grpSp>
        </p:grpSp>
        <p:grpSp>
          <p:nvGrpSpPr>
            <p:cNvPr id="52" name="组合 51"/>
            <p:cNvGrpSpPr/>
            <p:nvPr/>
          </p:nvGrpSpPr>
          <p:grpSpPr>
            <a:xfrm>
              <a:off x="11138" y="3938"/>
              <a:ext cx="1927" cy="1227"/>
              <a:chOff x="11138" y="3938"/>
              <a:chExt cx="1927" cy="1227"/>
            </a:xfrm>
          </p:grpSpPr>
          <p:sp>
            <p:nvSpPr>
              <p:cNvPr id="38936" name="矩形 32"/>
              <p:cNvSpPr/>
              <p:nvPr/>
            </p:nvSpPr>
            <p:spPr>
              <a:xfrm>
                <a:off x="11138" y="3938"/>
                <a:ext cx="1927" cy="414"/>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阀盖与阀体的分界面</a:t>
                </a:r>
              </a:p>
            </p:txBody>
          </p:sp>
          <p:sp>
            <p:nvSpPr>
              <p:cNvPr id="38938" name="矩形 35"/>
              <p:cNvSpPr/>
              <p:nvPr/>
            </p:nvSpPr>
            <p:spPr>
              <a:xfrm>
                <a:off x="11243" y="4751"/>
                <a:ext cx="655" cy="414"/>
              </a:xfrm>
              <a:prstGeom prst="rect">
                <a:avLst/>
              </a:prstGeom>
              <a:noFill/>
              <a:ln w="9525">
                <a:noFill/>
              </a:ln>
            </p:spPr>
            <p:txBody>
              <a:bodyPr wrap="square">
                <a:spAutoFit/>
              </a:bodyPr>
              <a:lstStyle/>
              <a:p>
                <a:pPr eaLnBrk="1" hangingPunct="1"/>
                <a:r>
                  <a:rPr lang="zh-CN" altLang="en-US" sz="900" b="1" dirty="0">
                    <a:solidFill>
                      <a:srgbClr val="C00000"/>
                    </a:solidFill>
                    <a:latin typeface="Garamond" panose="02020404030301010803" pitchFamily="18" charset="0"/>
                  </a:rPr>
                  <a:t>螺钉</a:t>
                </a:r>
              </a:p>
            </p:txBody>
          </p:sp>
        </p:grpSp>
      </p:grpSp>
      <p:sp>
        <p:nvSpPr>
          <p:cNvPr id="48" name="文本框 47"/>
          <p:cNvSpPr txBox="1"/>
          <p:nvPr/>
        </p:nvSpPr>
        <p:spPr>
          <a:xfrm>
            <a:off x="177165" y="650240"/>
            <a:ext cx="2882900"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一、溢流阀</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76530" y="1087755"/>
            <a:ext cx="8868410" cy="541528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38</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9" name="文本框 8"/>
          <p:cNvSpPr txBox="1"/>
          <p:nvPr/>
        </p:nvSpPr>
        <p:spPr>
          <a:xfrm>
            <a:off x="233045" y="1088390"/>
            <a:ext cx="8811895" cy="2399665"/>
          </a:xfrm>
          <a:prstGeom prst="rect">
            <a:avLst/>
          </a:prstGeom>
          <a:noFill/>
        </p:spPr>
        <p:txBody>
          <a:bodyPr wrap="square" rtlCol="0">
            <a:spAutoFit/>
          </a:bodyPr>
          <a:lstStyle/>
          <a:p>
            <a:pPr algn="just" eaLnBrk="1" hangingPunct="1">
              <a:lnSpc>
                <a:spcPct val="150000"/>
              </a:lnSpc>
              <a:buFont typeface="Wingdings" panose="05000000000000000000" pitchFamily="2" charset="2"/>
              <a:buNone/>
            </a:pPr>
            <a:r>
              <a:rPr lang="en-US" altLang="zh-CN" sz="2000" b="1" dirty="0">
                <a:solidFill>
                  <a:srgbClr val="C30000"/>
                </a:solidFill>
                <a:latin typeface="宋体" panose="02010600030101010101" pitchFamily="2" charset="-122"/>
                <a:cs typeface="宋体" panose="02010600030101010101" pitchFamily="2" charset="-122"/>
                <a:sym typeface="+mn-ea"/>
              </a:rPr>
              <a:t> </a:t>
            </a:r>
            <a:r>
              <a:rPr lang="en-US" altLang="zh-CN" sz="2000" b="1" dirty="0">
                <a:latin typeface="宋体" panose="02010600030101010101" pitchFamily="2" charset="-122"/>
                <a:cs typeface="宋体" panose="02010600030101010101" pitchFamily="2" charset="-122"/>
                <a:sym typeface="+mn-ea"/>
              </a:rPr>
              <a:t>④ </a:t>
            </a:r>
            <a:r>
              <a:rPr lang="zh-CN" altLang="en-US" sz="2000" b="1" dirty="0">
                <a:latin typeface="宋体" panose="02010600030101010101" pitchFamily="2" charset="-122"/>
                <a:cs typeface="宋体" panose="02010600030101010101" pitchFamily="2" charset="-122"/>
                <a:sym typeface="+mn-ea"/>
              </a:rPr>
              <a:t>直动型溢流阀的</a:t>
            </a:r>
            <a:r>
              <a:rPr lang="zh-CN" altLang="en-US" sz="2000" b="1" dirty="0">
                <a:solidFill>
                  <a:srgbClr val="C00000"/>
                </a:solidFill>
                <a:latin typeface="宋体" panose="02010600030101010101" pitchFamily="2" charset="-122"/>
                <a:cs typeface="宋体" panose="02010600030101010101" pitchFamily="2" charset="-122"/>
                <a:sym typeface="+mn-ea"/>
              </a:rPr>
              <a:t>特点</a:t>
            </a:r>
            <a:r>
              <a:rPr lang="zh-CN" altLang="en-US" sz="2000" b="1" dirty="0">
                <a:latin typeface="宋体" panose="02010600030101010101" pitchFamily="2" charset="-122"/>
                <a:cs typeface="宋体" panose="02010600030101010101" pitchFamily="2" charset="-122"/>
                <a:sym typeface="+mn-ea"/>
              </a:rPr>
              <a:t>：</a:t>
            </a:r>
            <a:endParaRPr lang="zh-CN" altLang="en-US" sz="2000" b="1" dirty="0">
              <a:latin typeface="宋体" panose="02010600030101010101" pitchFamily="2" charset="-122"/>
              <a:cs typeface="宋体" panose="02010600030101010101" pitchFamily="2" charset="-122"/>
            </a:endParaRPr>
          </a:p>
          <a:p>
            <a:pPr marL="342900" indent="-342900" algn="just" eaLnBrk="1" hangingPunct="1">
              <a:lnSpc>
                <a:spcPct val="150000"/>
              </a:lnSpc>
              <a:buFont typeface="Arial" panose="020B0604020202020204" pitchFamily="34" charset="0"/>
              <a:buChar char="•"/>
            </a:pPr>
            <a:r>
              <a:rPr lang="zh-CN" altLang="en-US" sz="2000" b="1" dirty="0">
                <a:latin typeface="宋体" panose="02010600030101010101" pitchFamily="2" charset="-122"/>
                <a:cs typeface="宋体" panose="02010600030101010101" pitchFamily="2" charset="-122"/>
                <a:sym typeface="+mn-ea"/>
              </a:rPr>
              <a:t>液压力与弹簧力直接比较。称为“直动型”。</a:t>
            </a:r>
            <a:endParaRPr lang="zh-CN" altLang="en-US" sz="2000" b="1" dirty="0">
              <a:latin typeface="宋体" panose="02010600030101010101" pitchFamily="2" charset="-122"/>
              <a:cs typeface="宋体" panose="02010600030101010101" pitchFamily="2" charset="-122"/>
            </a:endParaRPr>
          </a:p>
          <a:p>
            <a:pPr marL="342900" indent="-342900" algn="just" eaLnBrk="1" hangingPunct="1">
              <a:lnSpc>
                <a:spcPct val="150000"/>
              </a:lnSpc>
              <a:buFont typeface="Arial" panose="020B0604020202020204" pitchFamily="34" charset="0"/>
              <a:buChar char="•"/>
            </a:pPr>
            <a:r>
              <a:rPr lang="zh-CN" altLang="en-US" sz="2000" b="1" dirty="0">
                <a:latin typeface="宋体" panose="02010600030101010101" pitchFamily="2" charset="-122"/>
                <a:cs typeface="宋体" panose="02010600030101010101" pitchFamily="2" charset="-122"/>
                <a:sym typeface="+mn-ea"/>
              </a:rPr>
              <a:t>当阀的进口压力较高、流量较大时，则要求</a:t>
            </a:r>
            <a:r>
              <a:rPr lang="zh-CN" altLang="en-US" sz="2000" b="1" dirty="0">
                <a:solidFill>
                  <a:srgbClr val="C00000"/>
                </a:solidFill>
                <a:latin typeface="宋体" panose="02010600030101010101" pitchFamily="2" charset="-122"/>
                <a:cs typeface="宋体" panose="02010600030101010101" pitchFamily="2" charset="-122"/>
                <a:sym typeface="+mn-ea"/>
              </a:rPr>
              <a:t>调压弹簧具有很大的弹簧力</a:t>
            </a:r>
            <a:r>
              <a:rPr lang="zh-CN" altLang="en-US" sz="2000" b="1" dirty="0">
                <a:latin typeface="宋体" panose="02010600030101010101" pitchFamily="2" charset="-122"/>
                <a:cs typeface="宋体" panose="02010600030101010101" pitchFamily="2" charset="-122"/>
                <a:sym typeface="+mn-ea"/>
              </a:rPr>
              <a:t>。这不仅使调节性能差，而且在结构上也难实现。</a:t>
            </a:r>
            <a:endParaRPr lang="zh-CN" altLang="en-US" sz="2000" b="1" dirty="0">
              <a:latin typeface="宋体" panose="02010600030101010101" pitchFamily="2" charset="-122"/>
              <a:cs typeface="宋体" panose="02010600030101010101" pitchFamily="2" charset="-122"/>
            </a:endParaRPr>
          </a:p>
          <a:p>
            <a:pPr marL="342900" indent="-342900" algn="just" eaLnBrk="1" hangingPunct="1">
              <a:lnSpc>
                <a:spcPct val="150000"/>
              </a:lnSpc>
              <a:buFont typeface="Arial" panose="020B0604020202020204" pitchFamily="34" charset="0"/>
              <a:buChar char="•"/>
            </a:pPr>
            <a:r>
              <a:rPr lang="zh-CN" altLang="en-US" sz="2000" b="1" dirty="0">
                <a:latin typeface="宋体" panose="02010600030101010101" pitchFamily="2" charset="-122"/>
                <a:cs typeface="宋体" panose="02010600030101010101" pitchFamily="2" charset="-122"/>
                <a:sym typeface="+mn-ea"/>
              </a:rPr>
              <a:t>目前，滑阀式直动型溢流阀已</a:t>
            </a:r>
            <a:r>
              <a:rPr lang="zh-CN" altLang="en-US" sz="2000" b="1" dirty="0">
                <a:solidFill>
                  <a:srgbClr val="C00000"/>
                </a:solidFill>
                <a:latin typeface="宋体" panose="02010600030101010101" pitchFamily="2" charset="-122"/>
                <a:cs typeface="宋体" panose="02010600030101010101" pitchFamily="2" charset="-122"/>
                <a:sym typeface="+mn-ea"/>
              </a:rPr>
              <a:t>少用</a:t>
            </a:r>
            <a:r>
              <a:rPr lang="zh-CN" altLang="en-US" sz="2000" b="1" dirty="0">
                <a:latin typeface="宋体" panose="02010600030101010101" pitchFamily="2" charset="-122"/>
                <a:cs typeface="宋体" panose="02010600030101010101" pitchFamily="2" charset="-122"/>
                <a:sym typeface="+mn-ea"/>
              </a:rPr>
              <a:t>，近年来出现了锥阀式直动型溢流阀。</a:t>
            </a:r>
          </a:p>
        </p:txBody>
      </p:sp>
      <p:sp>
        <p:nvSpPr>
          <p:cNvPr id="48" name="文本框 47"/>
          <p:cNvSpPr txBox="1"/>
          <p:nvPr/>
        </p:nvSpPr>
        <p:spPr>
          <a:xfrm>
            <a:off x="176530" y="476250"/>
            <a:ext cx="2882900"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一、溢流阀</a:t>
            </a:r>
          </a:p>
        </p:txBody>
      </p:sp>
      <p:pic>
        <p:nvPicPr>
          <p:cNvPr id="41988" name="Picture 4" descr="4-1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801495" y="3488055"/>
            <a:ext cx="5674995" cy="2914015"/>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120775"/>
            <a:ext cx="8781415" cy="548322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332740" y="5321935"/>
            <a:ext cx="8435975" cy="1174115"/>
          </a:xfrm>
        </p:spPr>
        <p:txBody>
          <a:bodyPr vert="horz" wrap="square" lIns="91440" tIns="45720" rIns="91440" bIns="45720" anchor="t"/>
          <a:lstStyle/>
          <a:p>
            <a:pPr algn="just" eaLnBrk="1" latinLnBrk="0" hangingPunct="1">
              <a:lnSpc>
                <a:spcPct val="125000"/>
              </a:lnSpc>
              <a:spcBef>
                <a:spcPts val="0"/>
              </a:spcBef>
              <a:buFont typeface="Wingdings" panose="05000000000000000000" pitchFamily="2" charset="2"/>
              <a:buNone/>
            </a:pPr>
            <a:r>
              <a:rPr lang="zh-CN" altLang="en-US" sz="2000" b="1" dirty="0">
                <a:sym typeface="+mn-ea"/>
              </a:rPr>
              <a:t>② 常位</a:t>
            </a:r>
            <a:endParaRPr lang="zh-CN" altLang="en-US" sz="2000" b="1" dirty="0"/>
          </a:p>
          <a:p>
            <a:pPr algn="just" eaLnBrk="1" latinLnBrk="0" hangingPunct="1">
              <a:lnSpc>
                <a:spcPct val="125000"/>
              </a:lnSpc>
              <a:spcBef>
                <a:spcPts val="0"/>
              </a:spcBef>
            </a:pPr>
            <a:r>
              <a:rPr lang="zh-CN" altLang="en-US" sz="2000" b="1" dirty="0">
                <a:sym typeface="+mn-ea"/>
              </a:rPr>
              <a:t>图示位置为阀的</a:t>
            </a:r>
            <a:r>
              <a:rPr lang="zh-CN" altLang="en-US" sz="2000" b="1" dirty="0">
                <a:solidFill>
                  <a:srgbClr val="C00000"/>
                </a:solidFill>
                <a:sym typeface="+mn-ea"/>
              </a:rPr>
              <a:t>常位状态</a:t>
            </a:r>
            <a:r>
              <a:rPr lang="zh-CN" altLang="en-US" sz="2000" b="1" dirty="0">
                <a:sym typeface="+mn-ea"/>
              </a:rPr>
              <a:t>。</a:t>
            </a:r>
            <a:endParaRPr lang="zh-CN" altLang="en-US" sz="2000" b="1" dirty="0"/>
          </a:p>
          <a:p>
            <a:pPr algn="just" eaLnBrk="1" latinLnBrk="0" hangingPunct="1">
              <a:lnSpc>
                <a:spcPct val="125000"/>
              </a:lnSpc>
              <a:spcBef>
                <a:spcPts val="0"/>
              </a:spcBef>
            </a:pPr>
            <a:r>
              <a:rPr lang="zh-CN" altLang="en-US" sz="2000" b="1" dirty="0">
                <a:sym typeface="+mn-ea"/>
              </a:rPr>
              <a:t>主阀心及先导阀心均被弹簧压靠在阀座上，阀口均为关闭。</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39</a:t>
            </a:fld>
            <a:endParaRPr lang="en-US" altLang="zh-CN" sz="1400" dirty="0">
              <a:solidFill>
                <a:srgbClr val="253947"/>
              </a:solidFill>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9" name="文本框 8"/>
          <p:cNvSpPr txBox="1"/>
          <p:nvPr/>
        </p:nvSpPr>
        <p:spPr>
          <a:xfrm>
            <a:off x="332105" y="1121410"/>
            <a:ext cx="8339455" cy="3938270"/>
          </a:xfrm>
          <a:prstGeom prst="rect">
            <a:avLst/>
          </a:prstGeom>
          <a:noFill/>
        </p:spPr>
        <p:txBody>
          <a:bodyPr wrap="square" rtlCol="0">
            <a:spAutoFit/>
          </a:bodyPr>
          <a:lstStyle/>
          <a:p>
            <a:pPr algn="just" eaLnBrk="1" hangingPunct="1">
              <a:lnSpc>
                <a:spcPct val="125000"/>
              </a:lnSpc>
              <a:buFont typeface="Wingdings" panose="05000000000000000000" pitchFamily="2" charset="2"/>
              <a:buNone/>
            </a:pPr>
            <a:r>
              <a:rPr lang="en-US" altLang="zh-CN" sz="2000" b="1" dirty="0">
                <a:solidFill>
                  <a:srgbClr val="C30000"/>
                </a:solidFill>
                <a:latin typeface="宋体" panose="02010600030101010101" pitchFamily="2" charset="-122"/>
                <a:cs typeface="宋体" panose="02010600030101010101" pitchFamily="2" charset="-122"/>
                <a:sym typeface="+mn-ea"/>
              </a:rPr>
              <a:t>2</a:t>
            </a:r>
            <a:r>
              <a:rPr lang="zh-CN" altLang="en-US" sz="2000" b="1" dirty="0">
                <a:solidFill>
                  <a:srgbClr val="C30000"/>
                </a:solidFill>
                <a:latin typeface="宋体" panose="02010600030101010101" pitchFamily="2" charset="-122"/>
                <a:cs typeface="宋体" panose="02010600030101010101" pitchFamily="2" charset="-122"/>
                <a:sym typeface="+mn-ea"/>
              </a:rPr>
              <a:t>、先导式溢流阀</a:t>
            </a:r>
            <a:endParaRPr lang="zh-CN" altLang="en-US" sz="2000" b="1" dirty="0">
              <a:solidFill>
                <a:srgbClr val="C30000"/>
              </a:solidFill>
              <a:latin typeface="宋体" panose="02010600030101010101" pitchFamily="2" charset="-122"/>
              <a:cs typeface="宋体" panose="02010600030101010101" pitchFamily="2" charset="-122"/>
            </a:endParaRPr>
          </a:p>
          <a:p>
            <a:pPr algn="just" eaLnBrk="1" hangingPunct="1">
              <a:lnSpc>
                <a:spcPct val="125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① 结构如图</a:t>
            </a:r>
            <a:r>
              <a:rPr lang="en-US" altLang="zh-CN" sz="2000" b="1" dirty="0">
                <a:latin typeface="宋体" panose="02010600030101010101" pitchFamily="2" charset="-122"/>
                <a:cs typeface="宋体" panose="02010600030101010101" pitchFamily="2" charset="-122"/>
                <a:sym typeface="+mn-ea"/>
              </a:rPr>
              <a:t>4-13</a:t>
            </a:r>
            <a:r>
              <a:rPr lang="zh-CN" altLang="en-US" sz="2000" b="1" dirty="0">
                <a:latin typeface="宋体" panose="02010600030101010101" pitchFamily="2" charset="-122"/>
                <a:cs typeface="宋体" panose="02010600030101010101" pitchFamily="2" charset="-122"/>
                <a:sym typeface="+mn-ea"/>
              </a:rPr>
              <a:t>、</a:t>
            </a:r>
            <a:r>
              <a:rPr lang="en-US" altLang="zh-CN" sz="2000" b="1" dirty="0">
                <a:latin typeface="宋体" panose="02010600030101010101" pitchFamily="2" charset="-122"/>
                <a:cs typeface="宋体" panose="02010600030101010101" pitchFamily="2" charset="-122"/>
                <a:sym typeface="+mn-ea"/>
              </a:rPr>
              <a:t>4-14</a:t>
            </a:r>
            <a:r>
              <a:rPr lang="zh-CN" altLang="en-US" sz="2000" b="1" dirty="0">
                <a:latin typeface="宋体" panose="02010600030101010101" pitchFamily="2" charset="-122"/>
                <a:cs typeface="宋体" panose="02010600030101010101" pitchFamily="2" charset="-122"/>
                <a:sym typeface="+mn-ea"/>
              </a:rPr>
              <a:t>所示。由</a:t>
            </a:r>
            <a:r>
              <a:rPr lang="zh-CN" altLang="en-US" sz="2000" b="1" dirty="0">
                <a:solidFill>
                  <a:srgbClr val="FF0000"/>
                </a:solidFill>
                <a:latin typeface="宋体" panose="02010600030101010101" pitchFamily="2" charset="-122"/>
                <a:cs typeface="宋体" panose="02010600030101010101" pitchFamily="2" charset="-122"/>
                <a:sym typeface="+mn-ea"/>
              </a:rPr>
              <a:t>先导阀</a:t>
            </a:r>
            <a:r>
              <a:rPr lang="zh-CN" altLang="en-US" sz="2000" b="1" dirty="0">
                <a:latin typeface="宋体" panose="02010600030101010101" pitchFamily="2" charset="-122"/>
                <a:cs typeface="宋体" panose="02010600030101010101" pitchFamily="2" charset="-122"/>
                <a:sym typeface="+mn-ea"/>
              </a:rPr>
              <a:t>和</a:t>
            </a:r>
            <a:r>
              <a:rPr lang="zh-CN" altLang="en-US" sz="2000" b="1" dirty="0">
                <a:solidFill>
                  <a:srgbClr val="FF0000"/>
                </a:solidFill>
                <a:latin typeface="宋体" panose="02010600030101010101" pitchFamily="2" charset="-122"/>
                <a:cs typeface="宋体" panose="02010600030101010101" pitchFamily="2" charset="-122"/>
                <a:sym typeface="+mn-ea"/>
              </a:rPr>
              <a:t>主阀</a:t>
            </a:r>
            <a:r>
              <a:rPr lang="zh-CN" altLang="en-US" sz="2000" b="1" dirty="0">
                <a:latin typeface="宋体" panose="02010600030101010101" pitchFamily="2" charset="-122"/>
                <a:cs typeface="宋体" panose="02010600030101010101" pitchFamily="2" charset="-122"/>
                <a:sym typeface="+mn-ea"/>
              </a:rPr>
              <a:t>两部分组成。</a:t>
            </a:r>
            <a:endParaRPr lang="zh-CN" altLang="en-US" sz="2000" b="1" dirty="0">
              <a:latin typeface="宋体" panose="02010600030101010101" pitchFamily="2" charset="-122"/>
              <a:cs typeface="宋体" panose="02010600030101010101" pitchFamily="2" charset="-122"/>
            </a:endParaRPr>
          </a:p>
          <a:p>
            <a:pPr marL="342900" indent="-342900" algn="just" eaLnBrk="1" hangingPunct="1">
              <a:lnSpc>
                <a:spcPct val="125000"/>
              </a:lnSpc>
              <a:buFont typeface="Arial" panose="020B0604020202020204" pitchFamily="34" charset="0"/>
              <a:buChar char="•"/>
            </a:pPr>
            <a:r>
              <a:rPr lang="zh-CN" altLang="en-US" sz="2000" b="1" dirty="0">
                <a:latin typeface="宋体" panose="02010600030101010101" pitchFamily="2" charset="-122"/>
                <a:cs typeface="宋体" panose="02010600030101010101" pitchFamily="2" charset="-122"/>
                <a:sym typeface="+mn-ea"/>
              </a:rPr>
              <a:t>先导阀</a:t>
            </a:r>
            <a:r>
              <a:rPr lang="en-US" altLang="zh-CN" sz="2000" b="1" dirty="0">
                <a:latin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cs typeface="宋体" panose="02010600030101010101" pitchFamily="2" charset="-122"/>
                <a:sym typeface="+mn-ea"/>
              </a:rPr>
              <a:t>锥阀。</a:t>
            </a:r>
            <a:endParaRPr lang="zh-CN" altLang="en-US" sz="2000" b="1" dirty="0">
              <a:latin typeface="宋体" panose="02010600030101010101" pitchFamily="2" charset="-122"/>
              <a:cs typeface="宋体" panose="02010600030101010101" pitchFamily="2" charset="-122"/>
            </a:endParaRPr>
          </a:p>
          <a:p>
            <a:pPr algn="just" eaLnBrk="1" hangingPunct="1">
              <a:lnSpc>
                <a:spcPct val="125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是小流量直动型溢流阀；</a:t>
            </a:r>
            <a:endParaRPr lang="zh-CN" altLang="en-US" sz="2000" b="1" dirty="0">
              <a:latin typeface="宋体" panose="02010600030101010101" pitchFamily="2" charset="-122"/>
              <a:cs typeface="宋体" panose="02010600030101010101" pitchFamily="2" charset="-122"/>
            </a:endParaRPr>
          </a:p>
          <a:p>
            <a:pPr marL="342900" indent="-342900" algn="just" eaLnBrk="1" hangingPunct="1">
              <a:lnSpc>
                <a:spcPct val="125000"/>
              </a:lnSpc>
              <a:buFont typeface="Arial" panose="020B0604020202020204" pitchFamily="34" charset="0"/>
              <a:buChar char="•"/>
            </a:pPr>
            <a:r>
              <a:rPr lang="zh-CN" altLang="en-US" sz="2000" b="1" dirty="0">
                <a:latin typeface="宋体" panose="02010600030101010101" pitchFamily="2" charset="-122"/>
                <a:cs typeface="宋体" panose="02010600030101010101" pitchFamily="2" charset="-122"/>
                <a:sym typeface="+mn-ea"/>
              </a:rPr>
              <a:t>主阀</a:t>
            </a:r>
            <a:r>
              <a:rPr lang="en-US" altLang="zh-CN" sz="2000" b="1" dirty="0">
                <a:latin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cs typeface="宋体" panose="02010600030101010101" pitchFamily="2" charset="-122"/>
                <a:sym typeface="+mn-ea"/>
              </a:rPr>
              <a:t>锥阀。</a:t>
            </a:r>
            <a:endParaRPr lang="zh-CN" altLang="en-US" sz="2000" b="1" dirty="0">
              <a:latin typeface="宋体" panose="02010600030101010101" pitchFamily="2" charset="-122"/>
              <a:cs typeface="宋体" panose="02010600030101010101" pitchFamily="2" charset="-122"/>
            </a:endParaRPr>
          </a:p>
          <a:p>
            <a:pPr algn="just" eaLnBrk="1" hangingPunct="1">
              <a:lnSpc>
                <a:spcPct val="125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是三级同心结构，即：</a:t>
            </a:r>
            <a:endParaRPr lang="zh-CN" altLang="en-US" sz="2000" b="1" dirty="0">
              <a:latin typeface="宋体" panose="02010600030101010101" pitchFamily="2" charset="-122"/>
              <a:cs typeface="宋体" panose="02010600030101010101" pitchFamily="2" charset="-122"/>
            </a:endParaRPr>
          </a:p>
          <a:p>
            <a:pPr algn="just" eaLnBrk="1" hangingPunct="1">
              <a:lnSpc>
                <a:spcPct val="125000"/>
              </a:lnSpc>
              <a:buFont typeface="Wingdings" panose="05000000000000000000" pitchFamily="2" charset="2"/>
              <a:buNone/>
            </a:pPr>
            <a:r>
              <a:rPr lang="zh-CN" altLang="en-US" sz="2000" b="1" dirty="0">
                <a:solidFill>
                  <a:srgbClr val="C00000"/>
                </a:solidFill>
                <a:latin typeface="宋体" panose="02010600030101010101" pitchFamily="2" charset="-122"/>
                <a:cs typeface="宋体" panose="02010600030101010101" pitchFamily="2" charset="-122"/>
                <a:sym typeface="+mn-ea"/>
              </a:rPr>
              <a:t>第一级：</a:t>
            </a:r>
            <a:r>
              <a:rPr lang="zh-CN" altLang="en-US" sz="2000" b="1" dirty="0">
                <a:latin typeface="宋体" panose="02010600030101010101" pitchFamily="2" charset="-122"/>
                <a:cs typeface="宋体" panose="02010600030101010101" pitchFamily="2" charset="-122"/>
                <a:sym typeface="+mn-ea"/>
              </a:rPr>
              <a:t>主阀心大直径与阀</a:t>
            </a:r>
            <a:endParaRPr lang="zh-CN" altLang="en-US" sz="2000" b="1" dirty="0">
              <a:latin typeface="宋体" panose="02010600030101010101" pitchFamily="2" charset="-122"/>
              <a:cs typeface="宋体" panose="02010600030101010101" pitchFamily="2" charset="-122"/>
            </a:endParaRPr>
          </a:p>
          <a:p>
            <a:pPr algn="just" eaLnBrk="1" hangingPunct="1">
              <a:lnSpc>
                <a:spcPct val="125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体孔；</a:t>
            </a:r>
            <a:endParaRPr lang="zh-CN" altLang="en-US" sz="2000" b="1" dirty="0">
              <a:latin typeface="宋体" panose="02010600030101010101" pitchFamily="2" charset="-122"/>
              <a:cs typeface="宋体" panose="02010600030101010101" pitchFamily="2" charset="-122"/>
            </a:endParaRPr>
          </a:p>
          <a:p>
            <a:pPr algn="just" eaLnBrk="1" hangingPunct="1">
              <a:lnSpc>
                <a:spcPct val="125000"/>
              </a:lnSpc>
              <a:buFont typeface="Wingdings" panose="05000000000000000000" pitchFamily="2" charset="2"/>
              <a:buNone/>
            </a:pPr>
            <a:r>
              <a:rPr lang="zh-CN" altLang="en-US" sz="2000" b="1" dirty="0">
                <a:solidFill>
                  <a:srgbClr val="C00000"/>
                </a:solidFill>
                <a:latin typeface="宋体" panose="02010600030101010101" pitchFamily="2" charset="-122"/>
                <a:cs typeface="宋体" panose="02010600030101010101" pitchFamily="2" charset="-122"/>
                <a:sym typeface="+mn-ea"/>
              </a:rPr>
              <a:t>第二级：</a:t>
            </a:r>
            <a:r>
              <a:rPr lang="zh-CN" altLang="en-US" sz="2000" b="1" dirty="0">
                <a:latin typeface="宋体" panose="02010600030101010101" pitchFamily="2" charset="-122"/>
                <a:cs typeface="宋体" panose="02010600030101010101" pitchFamily="2" charset="-122"/>
                <a:sym typeface="+mn-ea"/>
              </a:rPr>
              <a:t>下端锥面与阀座孔；</a:t>
            </a:r>
            <a:endParaRPr lang="zh-CN" altLang="en-US" sz="2000" b="1" dirty="0">
              <a:latin typeface="宋体" panose="02010600030101010101" pitchFamily="2" charset="-122"/>
              <a:cs typeface="宋体" panose="02010600030101010101" pitchFamily="2" charset="-122"/>
            </a:endParaRPr>
          </a:p>
          <a:p>
            <a:pPr algn="just" eaLnBrk="1" hangingPunct="1">
              <a:lnSpc>
                <a:spcPct val="125000"/>
              </a:lnSpc>
              <a:buFont typeface="Wingdings" panose="05000000000000000000" pitchFamily="2" charset="2"/>
              <a:buNone/>
            </a:pPr>
            <a:r>
              <a:rPr lang="zh-CN" altLang="en-US" sz="2000" b="1" dirty="0">
                <a:solidFill>
                  <a:srgbClr val="C00000"/>
                </a:solidFill>
                <a:latin typeface="宋体" panose="02010600030101010101" pitchFamily="2" charset="-122"/>
                <a:cs typeface="宋体" panose="02010600030101010101" pitchFamily="2" charset="-122"/>
                <a:sym typeface="+mn-ea"/>
              </a:rPr>
              <a:t>第三级：</a:t>
            </a:r>
            <a:r>
              <a:rPr lang="zh-CN" altLang="en-US" sz="2000" b="1" dirty="0">
                <a:latin typeface="宋体" panose="02010600030101010101" pitchFamily="2" charset="-122"/>
                <a:cs typeface="宋体" panose="02010600030101010101" pitchFamily="2" charset="-122"/>
                <a:sym typeface="+mn-ea"/>
              </a:rPr>
              <a:t>上端直径与阀盖孔。</a:t>
            </a:r>
          </a:p>
        </p:txBody>
      </p:sp>
      <p:sp>
        <p:nvSpPr>
          <p:cNvPr id="48" name="文本框 47"/>
          <p:cNvSpPr txBox="1"/>
          <p:nvPr/>
        </p:nvSpPr>
        <p:spPr>
          <a:xfrm>
            <a:off x="332105" y="476250"/>
            <a:ext cx="2727325"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一、溢流阀</a:t>
            </a:r>
          </a:p>
        </p:txBody>
      </p:sp>
      <p:pic>
        <p:nvPicPr>
          <p:cNvPr id="43012" name="Picture 6"/>
          <p:cNvPicPr>
            <a:picLocks noChangeAspect="1"/>
          </p:cNvPicPr>
          <p:nvPr/>
        </p:nvPicPr>
        <p:blipFill>
          <a:blip r:embed="rId4">
            <a:clrChange>
              <a:clrFrom>
                <a:srgbClr val="FFFFFD">
                  <a:alpha val="100000"/>
                </a:srgbClr>
              </a:clrFrom>
              <a:clrTo>
                <a:srgbClr val="FFFFFD">
                  <a:alpha val="100000"/>
                  <a:alpha val="0"/>
                </a:srgbClr>
              </a:clrTo>
            </a:clrChange>
          </a:blip>
          <a:stretch>
            <a:fillRect/>
          </a:stretch>
        </p:blipFill>
        <p:spPr>
          <a:xfrm>
            <a:off x="3952240" y="2026603"/>
            <a:ext cx="5005388" cy="4040187"/>
          </a:xfrm>
          <a:prstGeom prst="rect">
            <a:avLst/>
          </a:prstGeom>
          <a:noFill/>
          <a:ln w="9525">
            <a:noFill/>
          </a:ln>
        </p:spPr>
      </p:pic>
      <p:pic>
        <p:nvPicPr>
          <p:cNvPr id="10" name="图片 9" descr="页脚"/>
          <p:cNvPicPr>
            <a:picLocks noChangeAspect="1"/>
          </p:cNvPicPr>
          <p:nvPr/>
        </p:nvPicPr>
        <p:blipFill>
          <a:blip r:embed="rId5"/>
          <a:srcRect l="7058" r="2210"/>
          <a:stretch>
            <a:fillRect/>
          </a:stretch>
        </p:blipFill>
        <p:spPr>
          <a:xfrm>
            <a:off x="-20320" y="6092825"/>
            <a:ext cx="9274175" cy="9766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07465"/>
            <a:ext cx="8719820" cy="513842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1775" y="628650"/>
            <a:ext cx="650875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二、液压阀的分类</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231775" y="1379220"/>
            <a:ext cx="8719820" cy="513842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50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、根据结构形式分类：</a:t>
            </a:r>
            <a:endPar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滑阀、锥阀、球阀</a:t>
            </a:r>
          </a:p>
          <a:p>
            <a:pPr algn="just" eaLnBrk="1" hangingPunct="1">
              <a:lnSpc>
                <a:spcPct val="150000"/>
              </a:lnSpc>
              <a:spcBef>
                <a:spcPts val="0"/>
              </a:spcBef>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a:p>
            <a:pPr algn="just" eaLnBrk="1" hangingPunct="1">
              <a:lnSpc>
                <a:spcPct val="150000"/>
              </a:lnSpc>
              <a:spcBef>
                <a:spcPts val="0"/>
              </a:spcBef>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、根据用途不同分类：</a:t>
            </a:r>
            <a:endPar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压力控制阀：溢流阀、减压阀、顺序阀</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流量控制阀：节流阀、调速阀</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方向控制阀：单向阀、换向阀</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、根据控制方式不同分类</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：定值或开关控制阀、电液比例控制阀、伺服控制阀、数字控制阀</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4</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、根据安装连接型式不同分类</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：管式连接、板式连接、插装阀、叠加阀</a:t>
            </a:r>
            <a:endParaRPr lang="zh-CN" altLang="en-US" sz="2000" b="1" i="1" dirty="0">
              <a:latin typeface="宋体" panose="02010600030101010101" pitchFamily="2" charset="-122"/>
              <a:ea typeface="宋体" panose="02010600030101010101" pitchFamily="2" charset="-122"/>
              <a:cs typeface="宋体" panose="02010600030101010101" pitchFamily="2" charset="-122"/>
            </a:endParaRPr>
          </a:p>
        </p:txBody>
      </p:sp>
      <p:sp>
        <p:nvSpPr>
          <p:cNvPr id="11"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4</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6148" name="Picture 5"/>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2995295" y="1450975"/>
            <a:ext cx="5956300" cy="2196465"/>
          </a:xfrm>
          <a:prstGeom prst="rect">
            <a:avLst/>
          </a:prstGeom>
          <a:noFill/>
          <a:ln w="9525">
            <a:noFill/>
          </a:ln>
        </p:spPr>
      </p:pic>
      <p:pic>
        <p:nvPicPr>
          <p:cNvPr id="2" name="图片 1" descr="页脚"/>
          <p:cNvPicPr>
            <a:picLocks noChangeAspect="1"/>
          </p:cNvPicPr>
          <p:nvPr/>
        </p:nvPicPr>
        <p:blipFill>
          <a:blip r:embed="rId5"/>
          <a:srcRect l="7567" r="2701"/>
          <a:stretch>
            <a:fillRect/>
          </a:stretch>
        </p:blipFill>
        <p:spPr>
          <a:xfrm>
            <a:off x="0" y="6089015"/>
            <a:ext cx="9171940" cy="97663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12090" y="1141730"/>
            <a:ext cx="8719820" cy="59563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533400"/>
            <a:ext cx="6408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一、溢流阀</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12420" y="1059180"/>
            <a:ext cx="8619490" cy="76073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50000"/>
              </a:lnSpc>
              <a:spcBef>
                <a:spcPts val="0"/>
              </a:spcBef>
              <a:buFont typeface="Wingdings" panose="05000000000000000000" pitchFamily="2" charset="2"/>
              <a:buNone/>
            </a:pP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③ </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三级同心溢流阀的工作原理</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400" b="1" i="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355465" y="6604635"/>
            <a:ext cx="3549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40</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4"/>
          <a:srcRect l="7567" r="2701"/>
          <a:stretch>
            <a:fillRect/>
          </a:stretch>
        </p:blipFill>
        <p:spPr>
          <a:xfrm>
            <a:off x="-13335" y="6089015"/>
            <a:ext cx="9171940" cy="976630"/>
          </a:xfrm>
          <a:prstGeom prst="rect">
            <a:avLst/>
          </a:prstGeom>
        </p:spPr>
      </p:pic>
      <p:grpSp>
        <p:nvGrpSpPr>
          <p:cNvPr id="21" name="组合 20"/>
          <p:cNvGrpSpPr/>
          <p:nvPr/>
        </p:nvGrpSpPr>
        <p:grpSpPr>
          <a:xfrm>
            <a:off x="1099185" y="1737360"/>
            <a:ext cx="6866890" cy="4702175"/>
            <a:chOff x="1758" y="1545"/>
            <a:chExt cx="10660" cy="8603"/>
          </a:xfrm>
        </p:grpSpPr>
        <p:pic>
          <p:nvPicPr>
            <p:cNvPr id="44036" name="Picture 5"/>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758" y="1545"/>
              <a:ext cx="10660" cy="8603"/>
            </a:xfrm>
            <a:prstGeom prst="rect">
              <a:avLst/>
            </a:prstGeom>
            <a:noFill/>
            <a:ln w="9525">
              <a:noFill/>
            </a:ln>
          </p:spPr>
        </p:pic>
        <p:sp>
          <p:nvSpPr>
            <p:cNvPr id="44037" name="矩形 4"/>
            <p:cNvSpPr/>
            <p:nvPr/>
          </p:nvSpPr>
          <p:spPr>
            <a:xfrm>
              <a:off x="3770" y="4725"/>
              <a:ext cx="1018" cy="421"/>
            </a:xfrm>
            <a:prstGeom prst="rect">
              <a:avLst/>
            </a:prstGeom>
            <a:noFill/>
            <a:ln w="9525">
              <a:noFill/>
            </a:ln>
          </p:spPr>
          <p:txBody>
            <a:bodyPr wrap="square">
              <a:spAutoFit/>
            </a:bodyPr>
            <a:lstStyle/>
            <a:p>
              <a:pPr eaLnBrk="1" hangingPunct="1"/>
              <a:r>
                <a:rPr lang="zh-CN" altLang="en-US" sz="900" b="1" dirty="0">
                  <a:solidFill>
                    <a:srgbClr val="FF0000"/>
                  </a:solidFill>
                  <a:latin typeface="Garamond" panose="02020404030301010803" pitchFamily="18" charset="0"/>
                </a:rPr>
                <a:t>调节手柄</a:t>
              </a:r>
            </a:p>
          </p:txBody>
        </p:sp>
        <p:sp>
          <p:nvSpPr>
            <p:cNvPr id="44038" name="矩形 5"/>
            <p:cNvSpPr/>
            <p:nvPr/>
          </p:nvSpPr>
          <p:spPr>
            <a:xfrm>
              <a:off x="5733" y="3938"/>
              <a:ext cx="835" cy="421"/>
            </a:xfrm>
            <a:prstGeom prst="rect">
              <a:avLst/>
            </a:prstGeom>
            <a:noFill/>
            <a:ln w="9525">
              <a:noFill/>
            </a:ln>
          </p:spPr>
          <p:txBody>
            <a:bodyPr wrap="square">
              <a:spAutoFit/>
            </a:bodyPr>
            <a:lstStyle/>
            <a:p>
              <a:pPr eaLnBrk="1" hangingPunct="1"/>
              <a:r>
                <a:rPr lang="zh-CN" altLang="en-US" sz="900" b="1" dirty="0">
                  <a:solidFill>
                    <a:srgbClr val="FF0000"/>
                  </a:solidFill>
                  <a:latin typeface="Garamond" panose="02020404030301010803" pitchFamily="18" charset="0"/>
                </a:rPr>
                <a:t>接合面</a:t>
              </a:r>
            </a:p>
          </p:txBody>
        </p:sp>
        <p:sp>
          <p:nvSpPr>
            <p:cNvPr id="44040" name="矩形 9"/>
            <p:cNvSpPr/>
            <p:nvPr/>
          </p:nvSpPr>
          <p:spPr>
            <a:xfrm>
              <a:off x="5175" y="4445"/>
              <a:ext cx="655" cy="421"/>
            </a:xfrm>
            <a:prstGeom prst="rect">
              <a:avLst/>
            </a:prstGeom>
            <a:noFill/>
            <a:ln w="9525">
              <a:noFill/>
            </a:ln>
          </p:spPr>
          <p:txBody>
            <a:bodyPr wrap="square">
              <a:spAutoFit/>
            </a:bodyPr>
            <a:lstStyle/>
            <a:p>
              <a:pPr eaLnBrk="1" hangingPunct="1"/>
              <a:r>
                <a:rPr lang="zh-CN" altLang="en-US" sz="900" b="1" dirty="0">
                  <a:solidFill>
                    <a:srgbClr val="FF0000"/>
                  </a:solidFill>
                  <a:latin typeface="Garamond" panose="02020404030301010803" pitchFamily="18" charset="0"/>
                </a:rPr>
                <a:t>螺杆</a:t>
              </a:r>
            </a:p>
          </p:txBody>
        </p:sp>
        <p:sp>
          <p:nvSpPr>
            <p:cNvPr id="44041" name="矩形 10"/>
            <p:cNvSpPr/>
            <p:nvPr/>
          </p:nvSpPr>
          <p:spPr>
            <a:xfrm>
              <a:off x="7265" y="1688"/>
              <a:ext cx="653" cy="421"/>
            </a:xfrm>
            <a:prstGeom prst="rect">
              <a:avLst/>
            </a:prstGeom>
            <a:noFill/>
            <a:ln w="9525">
              <a:noFill/>
            </a:ln>
          </p:spPr>
          <p:txBody>
            <a:bodyPr wrap="square">
              <a:spAutoFit/>
            </a:bodyPr>
            <a:lstStyle/>
            <a:p>
              <a:pPr eaLnBrk="1" hangingPunct="1"/>
              <a:r>
                <a:rPr lang="zh-CN" altLang="en-US" sz="900" b="1" dirty="0">
                  <a:solidFill>
                    <a:srgbClr val="FF0000"/>
                  </a:solidFill>
                  <a:latin typeface="Garamond" panose="02020404030301010803" pitchFamily="18" charset="0"/>
                </a:rPr>
                <a:t>弹簧</a:t>
              </a:r>
            </a:p>
          </p:txBody>
        </p:sp>
        <p:sp>
          <p:nvSpPr>
            <p:cNvPr id="44043" name="矩形 13"/>
            <p:cNvSpPr/>
            <p:nvPr/>
          </p:nvSpPr>
          <p:spPr>
            <a:xfrm>
              <a:off x="8570" y="1680"/>
              <a:ext cx="1018" cy="421"/>
            </a:xfrm>
            <a:prstGeom prst="rect">
              <a:avLst/>
            </a:prstGeom>
            <a:noFill/>
            <a:ln w="9525">
              <a:noFill/>
            </a:ln>
          </p:spPr>
          <p:txBody>
            <a:bodyPr wrap="square">
              <a:spAutoFit/>
            </a:bodyPr>
            <a:lstStyle/>
            <a:p>
              <a:pPr eaLnBrk="1" hangingPunct="1"/>
              <a:r>
                <a:rPr lang="zh-CN" altLang="en-US" sz="900" b="1" dirty="0">
                  <a:solidFill>
                    <a:srgbClr val="FF0000"/>
                  </a:solidFill>
                  <a:latin typeface="Garamond" panose="02020404030301010803" pitchFamily="18" charset="0"/>
                </a:rPr>
                <a:t>锥阀阀心</a:t>
              </a:r>
            </a:p>
          </p:txBody>
        </p:sp>
        <p:sp>
          <p:nvSpPr>
            <p:cNvPr id="44045" name="矩形 16"/>
            <p:cNvSpPr/>
            <p:nvPr/>
          </p:nvSpPr>
          <p:spPr>
            <a:xfrm>
              <a:off x="9558" y="1688"/>
              <a:ext cx="1927" cy="421"/>
            </a:xfrm>
            <a:prstGeom prst="rect">
              <a:avLst/>
            </a:prstGeom>
            <a:noFill/>
            <a:ln w="9525">
              <a:noFill/>
            </a:ln>
          </p:spPr>
          <p:txBody>
            <a:bodyPr wrap="square">
              <a:spAutoFit/>
            </a:bodyPr>
            <a:lstStyle/>
            <a:p>
              <a:pPr eaLnBrk="1" hangingPunct="1"/>
              <a:r>
                <a:rPr lang="zh-CN" altLang="en-US" sz="900" b="1" dirty="0">
                  <a:solidFill>
                    <a:srgbClr val="FF0000"/>
                  </a:solidFill>
                  <a:latin typeface="Garamond" panose="02020404030301010803" pitchFamily="18" charset="0"/>
                </a:rPr>
                <a:t>锥阀阀座，易于加工</a:t>
              </a:r>
            </a:p>
          </p:txBody>
        </p:sp>
        <p:sp>
          <p:nvSpPr>
            <p:cNvPr id="44047" name="矩形 20"/>
            <p:cNvSpPr/>
            <p:nvPr/>
          </p:nvSpPr>
          <p:spPr>
            <a:xfrm>
              <a:off x="7895" y="1688"/>
              <a:ext cx="655" cy="421"/>
            </a:xfrm>
            <a:prstGeom prst="rect">
              <a:avLst/>
            </a:prstGeom>
            <a:noFill/>
            <a:ln w="9525">
              <a:noFill/>
            </a:ln>
          </p:spPr>
          <p:txBody>
            <a:bodyPr wrap="square">
              <a:spAutoFit/>
            </a:bodyPr>
            <a:lstStyle/>
            <a:p>
              <a:pPr eaLnBrk="1" hangingPunct="1"/>
              <a:r>
                <a:rPr lang="zh-CN" altLang="en-US" sz="900" b="1" dirty="0">
                  <a:solidFill>
                    <a:srgbClr val="FF0000"/>
                  </a:solidFill>
                  <a:latin typeface="Garamond" panose="02020404030301010803" pitchFamily="18" charset="0"/>
                </a:rPr>
                <a:t>油口</a:t>
              </a:r>
            </a:p>
          </p:txBody>
        </p:sp>
        <p:sp>
          <p:nvSpPr>
            <p:cNvPr id="44049" name="矩形 23"/>
            <p:cNvSpPr/>
            <p:nvPr/>
          </p:nvSpPr>
          <p:spPr>
            <a:xfrm>
              <a:off x="10925" y="3748"/>
              <a:ext cx="1018" cy="421"/>
            </a:xfrm>
            <a:prstGeom prst="rect">
              <a:avLst/>
            </a:prstGeom>
            <a:noFill/>
            <a:ln w="9525">
              <a:noFill/>
            </a:ln>
          </p:spPr>
          <p:txBody>
            <a:bodyPr wrap="square">
              <a:spAutoFit/>
            </a:bodyPr>
            <a:lstStyle/>
            <a:p>
              <a:pPr eaLnBrk="1" hangingPunct="1"/>
              <a:r>
                <a:rPr lang="zh-CN" altLang="en-US" sz="900" b="1" dirty="0">
                  <a:solidFill>
                    <a:srgbClr val="FF0000"/>
                  </a:solidFill>
                  <a:latin typeface="Garamond" panose="02020404030301010803" pitchFamily="18" charset="0"/>
                </a:rPr>
                <a:t>内部通道</a:t>
              </a:r>
            </a:p>
          </p:txBody>
        </p:sp>
        <p:sp>
          <p:nvSpPr>
            <p:cNvPr id="44051" name="矩形 28"/>
            <p:cNvSpPr/>
            <p:nvPr/>
          </p:nvSpPr>
          <p:spPr>
            <a:xfrm>
              <a:off x="9190" y="4290"/>
              <a:ext cx="655" cy="421"/>
            </a:xfrm>
            <a:prstGeom prst="rect">
              <a:avLst/>
            </a:prstGeom>
            <a:noFill/>
            <a:ln w="9525">
              <a:noFill/>
            </a:ln>
          </p:spPr>
          <p:txBody>
            <a:bodyPr wrap="square">
              <a:spAutoFit/>
            </a:bodyPr>
            <a:lstStyle/>
            <a:p>
              <a:pPr eaLnBrk="1" hangingPunct="1"/>
              <a:r>
                <a:rPr lang="zh-CN" altLang="en-US" sz="900" b="1" dirty="0">
                  <a:solidFill>
                    <a:srgbClr val="FF0000"/>
                  </a:solidFill>
                  <a:latin typeface="Garamond" panose="02020404030301010803" pitchFamily="18" charset="0"/>
                </a:rPr>
                <a:t>阀心</a:t>
              </a:r>
            </a:p>
          </p:txBody>
        </p:sp>
        <p:sp>
          <p:nvSpPr>
            <p:cNvPr id="44053" name="矩形 33"/>
            <p:cNvSpPr/>
            <p:nvPr/>
          </p:nvSpPr>
          <p:spPr>
            <a:xfrm>
              <a:off x="5850" y="4613"/>
              <a:ext cx="1200" cy="674"/>
            </a:xfrm>
            <a:prstGeom prst="rect">
              <a:avLst/>
            </a:prstGeom>
            <a:noFill/>
            <a:ln w="9525">
              <a:noFill/>
            </a:ln>
          </p:spPr>
          <p:txBody>
            <a:bodyPr wrap="square">
              <a:spAutoFit/>
            </a:bodyPr>
            <a:lstStyle/>
            <a:p>
              <a:pPr eaLnBrk="1" hangingPunct="1"/>
              <a:r>
                <a:rPr lang="zh-CN" altLang="en-US" sz="900" b="1" dirty="0">
                  <a:solidFill>
                    <a:srgbClr val="FF0000"/>
                  </a:solidFill>
                  <a:latin typeface="Garamond" panose="02020404030301010803" pitchFamily="18" charset="0"/>
                </a:rPr>
                <a:t>  小直径与</a:t>
              </a:r>
              <a:endParaRPr lang="en-US" altLang="zh-CN" sz="900" b="1" dirty="0">
                <a:solidFill>
                  <a:srgbClr val="FF0000"/>
                </a:solidFill>
                <a:latin typeface="Garamond" panose="02020404030301010803" pitchFamily="18" charset="0"/>
              </a:endParaRPr>
            </a:p>
            <a:p>
              <a:pPr eaLnBrk="1" hangingPunct="1"/>
              <a:r>
                <a:rPr lang="zh-CN" altLang="en-US" sz="900" b="1" dirty="0">
                  <a:solidFill>
                    <a:srgbClr val="FF0000"/>
                  </a:solidFill>
                  <a:latin typeface="Garamond" panose="02020404030301010803" pitchFamily="18" charset="0"/>
                </a:rPr>
                <a:t>上盖孔配合</a:t>
              </a:r>
            </a:p>
          </p:txBody>
        </p:sp>
        <p:sp>
          <p:nvSpPr>
            <p:cNvPr id="44055" name="矩形 36"/>
            <p:cNvSpPr/>
            <p:nvPr/>
          </p:nvSpPr>
          <p:spPr>
            <a:xfrm>
              <a:off x="5850" y="5718"/>
              <a:ext cx="1563" cy="674"/>
            </a:xfrm>
            <a:prstGeom prst="rect">
              <a:avLst/>
            </a:prstGeom>
            <a:noFill/>
            <a:ln w="9525">
              <a:noFill/>
            </a:ln>
          </p:spPr>
          <p:txBody>
            <a:bodyPr wrap="square">
              <a:spAutoFit/>
            </a:bodyPr>
            <a:lstStyle/>
            <a:p>
              <a:pPr eaLnBrk="1" hangingPunct="1"/>
              <a:r>
                <a:rPr lang="zh-CN" altLang="en-US" sz="900" b="1" dirty="0">
                  <a:solidFill>
                    <a:srgbClr val="FF0000"/>
                  </a:solidFill>
                  <a:latin typeface="Garamond" panose="02020404030301010803" pitchFamily="18" charset="0"/>
                </a:rPr>
                <a:t> 大直径活塞与</a:t>
              </a:r>
              <a:endParaRPr lang="en-US" altLang="zh-CN" sz="900" b="1" dirty="0">
                <a:solidFill>
                  <a:srgbClr val="FF0000"/>
                </a:solidFill>
                <a:latin typeface="Garamond" panose="02020404030301010803" pitchFamily="18" charset="0"/>
              </a:endParaRPr>
            </a:p>
            <a:p>
              <a:pPr eaLnBrk="1" hangingPunct="1"/>
              <a:r>
                <a:rPr lang="zh-CN" altLang="en-US" sz="900" b="1" dirty="0">
                  <a:solidFill>
                    <a:srgbClr val="FF0000"/>
                  </a:solidFill>
                  <a:latin typeface="Garamond" panose="02020404030301010803" pitchFamily="18" charset="0"/>
                </a:rPr>
                <a:t>孔配合（滑阀）</a:t>
              </a:r>
            </a:p>
          </p:txBody>
        </p:sp>
        <p:sp>
          <p:nvSpPr>
            <p:cNvPr id="44057" name="矩形 39"/>
            <p:cNvSpPr/>
            <p:nvPr/>
          </p:nvSpPr>
          <p:spPr>
            <a:xfrm>
              <a:off x="5850" y="6618"/>
              <a:ext cx="1563" cy="674"/>
            </a:xfrm>
            <a:prstGeom prst="rect">
              <a:avLst/>
            </a:prstGeom>
            <a:noFill/>
            <a:ln w="9525">
              <a:noFill/>
            </a:ln>
          </p:spPr>
          <p:txBody>
            <a:bodyPr wrap="square">
              <a:spAutoFit/>
            </a:bodyPr>
            <a:lstStyle/>
            <a:p>
              <a:pPr eaLnBrk="1" hangingPunct="1"/>
              <a:r>
                <a:rPr lang="zh-CN" altLang="en-US" sz="900" b="1" dirty="0">
                  <a:solidFill>
                    <a:srgbClr val="FF0000"/>
                  </a:solidFill>
                  <a:latin typeface="Garamond" panose="02020404030301010803" pitchFamily="18" charset="0"/>
                </a:rPr>
                <a:t>   锥阀直径与</a:t>
              </a:r>
              <a:endParaRPr lang="en-US" altLang="zh-CN" sz="900" b="1" dirty="0">
                <a:solidFill>
                  <a:srgbClr val="FF0000"/>
                </a:solidFill>
                <a:latin typeface="Garamond" panose="02020404030301010803" pitchFamily="18" charset="0"/>
              </a:endParaRPr>
            </a:p>
            <a:p>
              <a:pPr eaLnBrk="1" hangingPunct="1"/>
              <a:r>
                <a:rPr lang="zh-CN" altLang="en-US" sz="900" b="1" dirty="0">
                  <a:solidFill>
                    <a:srgbClr val="FF0000"/>
                  </a:solidFill>
                  <a:latin typeface="Garamond" panose="02020404030301010803" pitchFamily="18" charset="0"/>
                </a:rPr>
                <a:t>孔配合（锥阀）</a:t>
              </a:r>
            </a:p>
          </p:txBody>
        </p:sp>
        <p:sp>
          <p:nvSpPr>
            <p:cNvPr id="44059" name="矩形 43"/>
            <p:cNvSpPr/>
            <p:nvPr/>
          </p:nvSpPr>
          <p:spPr>
            <a:xfrm>
              <a:off x="10558" y="6005"/>
              <a:ext cx="655" cy="421"/>
            </a:xfrm>
            <a:prstGeom prst="rect">
              <a:avLst/>
            </a:prstGeom>
            <a:noFill/>
            <a:ln w="9525">
              <a:noFill/>
            </a:ln>
          </p:spPr>
          <p:txBody>
            <a:bodyPr wrap="square">
              <a:spAutoFit/>
            </a:bodyPr>
            <a:lstStyle/>
            <a:p>
              <a:pPr eaLnBrk="1" hangingPunct="1"/>
              <a:r>
                <a:rPr lang="zh-CN" altLang="en-US" sz="900" b="1" dirty="0">
                  <a:solidFill>
                    <a:srgbClr val="FF0000"/>
                  </a:solidFill>
                  <a:latin typeface="Garamond" panose="02020404030301010803" pitchFamily="18" charset="0"/>
                </a:rPr>
                <a:t>下腔</a:t>
              </a:r>
            </a:p>
          </p:txBody>
        </p:sp>
        <p:sp>
          <p:nvSpPr>
            <p:cNvPr id="44060" name="矩形 44"/>
            <p:cNvSpPr/>
            <p:nvPr/>
          </p:nvSpPr>
          <p:spPr>
            <a:xfrm>
              <a:off x="10543" y="4813"/>
              <a:ext cx="655" cy="421"/>
            </a:xfrm>
            <a:prstGeom prst="rect">
              <a:avLst/>
            </a:prstGeom>
            <a:noFill/>
            <a:ln w="9525">
              <a:noFill/>
            </a:ln>
          </p:spPr>
          <p:txBody>
            <a:bodyPr>
              <a:spAutoFit/>
            </a:bodyPr>
            <a:lstStyle/>
            <a:p>
              <a:pPr eaLnBrk="1" hangingPunct="1"/>
              <a:r>
                <a:rPr lang="zh-CN" altLang="en-US" sz="900" b="1" dirty="0">
                  <a:solidFill>
                    <a:srgbClr val="FF0000"/>
                  </a:solidFill>
                  <a:latin typeface="Garamond" panose="02020404030301010803" pitchFamily="18" charset="0"/>
                </a:rPr>
                <a:t>上腔</a:t>
              </a:r>
            </a:p>
          </p:txBody>
        </p:sp>
        <p:sp>
          <p:nvSpPr>
            <p:cNvPr id="44063" name="矩形 49"/>
            <p:cNvSpPr/>
            <p:nvPr/>
          </p:nvSpPr>
          <p:spPr>
            <a:xfrm>
              <a:off x="10350" y="5263"/>
              <a:ext cx="655" cy="674"/>
            </a:xfrm>
            <a:prstGeom prst="rect">
              <a:avLst/>
            </a:prstGeom>
            <a:noFill/>
            <a:ln w="9525">
              <a:noFill/>
            </a:ln>
          </p:spPr>
          <p:txBody>
            <a:bodyPr>
              <a:spAutoFit/>
            </a:bodyPr>
            <a:lstStyle/>
            <a:p>
              <a:pPr eaLnBrk="1" hangingPunct="1"/>
              <a:r>
                <a:rPr lang="zh-CN" altLang="en-US" sz="900" b="1" dirty="0">
                  <a:solidFill>
                    <a:srgbClr val="FF0000"/>
                  </a:solidFill>
                  <a:latin typeface="Garamond" panose="02020404030301010803" pitchFamily="18" charset="0"/>
                </a:rPr>
                <a:t>阻尼小孔</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12090" y="1141730"/>
            <a:ext cx="8719820" cy="59563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533400"/>
            <a:ext cx="6408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一、溢流阀</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12420" y="1059180"/>
            <a:ext cx="8619490" cy="76073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lgn="just" eaLnBrk="1" hangingPunct="1">
              <a:lnSpc>
                <a:spcPct val="150000"/>
              </a:lnSpc>
              <a:spcBef>
                <a:spcPts val="0"/>
              </a:spcBef>
              <a:buFont typeface="+mj-ea"/>
              <a:buAutoNum type="circleNumDbPlain" startAt="4"/>
            </a:pPr>
            <a:r>
              <a:rPr lang="zh-CN" altLang="en-US" sz="2400" b="1" dirty="0">
                <a:sym typeface="+mn-ea"/>
              </a:rPr>
              <a:t>二级同心溢流阀的工作原理</a:t>
            </a:r>
            <a:r>
              <a:rPr lang="en-US" altLang="zh-CN" sz="2400" b="1" dirty="0">
                <a:sym typeface="+mn-ea"/>
              </a:rPr>
              <a:t>:</a:t>
            </a:r>
            <a:endParaRPr lang="zh-CN" altLang="en-US" sz="2400" b="1" i="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355465" y="6604635"/>
            <a:ext cx="3549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41</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4"/>
          <a:srcRect l="7567" r="2701"/>
          <a:stretch>
            <a:fillRect/>
          </a:stretch>
        </p:blipFill>
        <p:spPr>
          <a:xfrm>
            <a:off x="-13335" y="6089015"/>
            <a:ext cx="9171940" cy="976630"/>
          </a:xfrm>
          <a:prstGeom prst="rect">
            <a:avLst/>
          </a:prstGeom>
        </p:spPr>
      </p:pic>
      <p:grpSp>
        <p:nvGrpSpPr>
          <p:cNvPr id="2" name="组合 1"/>
          <p:cNvGrpSpPr/>
          <p:nvPr/>
        </p:nvGrpSpPr>
        <p:grpSpPr>
          <a:xfrm>
            <a:off x="1341755" y="1737360"/>
            <a:ext cx="6826250" cy="4827270"/>
            <a:chOff x="1913" y="1350"/>
            <a:chExt cx="10772" cy="9118"/>
          </a:xfrm>
        </p:grpSpPr>
        <p:pic>
          <p:nvPicPr>
            <p:cNvPr id="45060" name="Picture 5"/>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913" y="1350"/>
              <a:ext cx="10772" cy="9118"/>
            </a:xfrm>
            <a:prstGeom prst="rect">
              <a:avLst/>
            </a:prstGeom>
            <a:noFill/>
            <a:ln w="9525">
              <a:noFill/>
            </a:ln>
          </p:spPr>
        </p:pic>
        <p:sp>
          <p:nvSpPr>
            <p:cNvPr id="45061" name="矩形 4"/>
            <p:cNvSpPr/>
            <p:nvPr/>
          </p:nvSpPr>
          <p:spPr>
            <a:xfrm>
              <a:off x="6920" y="1463"/>
              <a:ext cx="1018" cy="434"/>
            </a:xfrm>
            <a:prstGeom prst="rect">
              <a:avLst/>
            </a:prstGeom>
            <a:noFill/>
            <a:ln w="9525">
              <a:noFill/>
            </a:ln>
          </p:spPr>
          <p:txBody>
            <a:bodyPr wrap="square">
              <a:spAutoFit/>
            </a:bodyPr>
            <a:lstStyle/>
            <a:p>
              <a:pPr eaLnBrk="1" hangingPunct="1"/>
              <a:r>
                <a:rPr lang="zh-CN" altLang="en-US" sz="900" b="1" dirty="0">
                  <a:solidFill>
                    <a:srgbClr val="FF0000"/>
                  </a:solidFill>
                  <a:latin typeface="Garamond" panose="02020404030301010803" pitchFamily="18" charset="0"/>
                </a:rPr>
                <a:t>锥阀阀心</a:t>
              </a:r>
            </a:p>
          </p:txBody>
        </p:sp>
        <p:sp>
          <p:nvSpPr>
            <p:cNvPr id="45062" name="矩形 5"/>
            <p:cNvSpPr/>
            <p:nvPr/>
          </p:nvSpPr>
          <p:spPr>
            <a:xfrm>
              <a:off x="5063" y="1463"/>
              <a:ext cx="835" cy="696"/>
            </a:xfrm>
            <a:prstGeom prst="rect">
              <a:avLst/>
            </a:prstGeom>
            <a:noFill/>
            <a:ln w="9525">
              <a:noFill/>
            </a:ln>
          </p:spPr>
          <p:txBody>
            <a:bodyPr wrap="square">
              <a:spAutoFit/>
            </a:bodyPr>
            <a:lstStyle/>
            <a:p>
              <a:pPr eaLnBrk="1" hangingPunct="1"/>
              <a:r>
                <a:rPr lang="zh-CN" altLang="en-US" sz="900" b="1" dirty="0">
                  <a:solidFill>
                    <a:srgbClr val="FF0000"/>
                  </a:solidFill>
                  <a:latin typeface="Garamond" panose="02020404030301010803" pitchFamily="18" charset="0"/>
                </a:rPr>
                <a:t>  锥阀</a:t>
              </a:r>
              <a:endParaRPr lang="en-US" altLang="zh-CN" sz="900" b="1" dirty="0">
                <a:solidFill>
                  <a:srgbClr val="FF0000"/>
                </a:solidFill>
                <a:latin typeface="Garamond" panose="02020404030301010803" pitchFamily="18" charset="0"/>
              </a:endParaRPr>
            </a:p>
            <a:p>
              <a:pPr eaLnBrk="1" hangingPunct="1"/>
              <a:r>
                <a:rPr lang="zh-CN" altLang="en-US" sz="900" b="1" dirty="0">
                  <a:solidFill>
                    <a:srgbClr val="FF0000"/>
                  </a:solidFill>
                  <a:latin typeface="Garamond" panose="02020404030301010803" pitchFamily="18" charset="0"/>
                </a:rPr>
                <a:t>阀体孔</a:t>
              </a:r>
            </a:p>
          </p:txBody>
        </p:sp>
        <p:sp>
          <p:nvSpPr>
            <p:cNvPr id="45064" name="矩形 8"/>
            <p:cNvSpPr/>
            <p:nvPr/>
          </p:nvSpPr>
          <p:spPr>
            <a:xfrm>
              <a:off x="8888" y="4388"/>
              <a:ext cx="2107" cy="434"/>
            </a:xfrm>
            <a:prstGeom prst="rect">
              <a:avLst/>
            </a:prstGeom>
            <a:noFill/>
            <a:ln w="9525">
              <a:noFill/>
            </a:ln>
          </p:spPr>
          <p:txBody>
            <a:bodyPr wrap="square">
              <a:spAutoFit/>
            </a:bodyPr>
            <a:lstStyle/>
            <a:p>
              <a:pPr eaLnBrk="1" hangingPunct="1"/>
              <a:r>
                <a:rPr lang="zh-CN" altLang="en-US" sz="900" b="1" dirty="0">
                  <a:solidFill>
                    <a:srgbClr val="FF0000"/>
                  </a:solidFill>
                  <a:latin typeface="Garamond" panose="02020404030301010803" pitchFamily="18" charset="0"/>
                </a:rPr>
                <a:t>滑阀与孔配合（一级）</a:t>
              </a:r>
            </a:p>
          </p:txBody>
        </p:sp>
        <p:sp>
          <p:nvSpPr>
            <p:cNvPr id="45065" name="矩形 9"/>
            <p:cNvSpPr/>
            <p:nvPr/>
          </p:nvSpPr>
          <p:spPr>
            <a:xfrm>
              <a:off x="9000" y="5175"/>
              <a:ext cx="2290" cy="434"/>
            </a:xfrm>
            <a:prstGeom prst="rect">
              <a:avLst/>
            </a:prstGeom>
            <a:noFill/>
            <a:ln w="9525">
              <a:noFill/>
            </a:ln>
          </p:spPr>
          <p:txBody>
            <a:bodyPr wrap="square">
              <a:spAutoFit/>
            </a:bodyPr>
            <a:lstStyle/>
            <a:p>
              <a:pPr eaLnBrk="1" hangingPunct="1"/>
              <a:r>
                <a:rPr lang="zh-CN" altLang="en-US" sz="900" b="1" dirty="0">
                  <a:solidFill>
                    <a:srgbClr val="FF0000"/>
                  </a:solidFill>
                  <a:latin typeface="Garamond" panose="02020404030301010803" pitchFamily="18" charset="0"/>
                </a:rPr>
                <a:t>锥阀与锥孔配合（二级）</a:t>
              </a:r>
            </a:p>
          </p:txBody>
        </p:sp>
        <p:sp>
          <p:nvSpPr>
            <p:cNvPr id="45068" name="矩形 14"/>
            <p:cNvSpPr/>
            <p:nvPr/>
          </p:nvSpPr>
          <p:spPr>
            <a:xfrm>
              <a:off x="8860" y="8920"/>
              <a:ext cx="2120" cy="696"/>
            </a:xfrm>
            <a:prstGeom prst="rect">
              <a:avLst/>
            </a:prstGeom>
            <a:noFill/>
            <a:ln w="9525">
              <a:noFill/>
            </a:ln>
          </p:spPr>
          <p:txBody>
            <a:bodyPr wrap="square">
              <a:spAutoFit/>
            </a:bodyPr>
            <a:lstStyle/>
            <a:p>
              <a:pPr eaLnBrk="1" hangingPunct="1"/>
              <a:r>
                <a:rPr lang="zh-CN" altLang="en-US" b="1" dirty="0">
                  <a:solidFill>
                    <a:srgbClr val="FF0000"/>
                  </a:solidFill>
                  <a:latin typeface="Garamond" panose="02020404030301010803" pitchFamily="18" charset="0"/>
                </a:rPr>
                <a:t>（板式阀）</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12090" y="1141730"/>
            <a:ext cx="3776345" cy="522986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533400"/>
            <a:ext cx="6408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一、溢流阀</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223520" y="1213485"/>
            <a:ext cx="3639185" cy="52304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50000"/>
              </a:lnSpc>
              <a:spcBef>
                <a:spcPts val="0"/>
              </a:spcBef>
              <a:buFont typeface="Wingdings" panose="05000000000000000000" charset="0"/>
              <a:buChar char="u"/>
            </a:pPr>
            <a:r>
              <a:rPr lang="zh-CN" altLang="en-US" sz="20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先导溢流阀的特点：</a:t>
            </a:r>
            <a:endParaRPr lang="zh-CN" altLang="en-US" sz="2000" b="1" dirty="0">
              <a:solidFill>
                <a:srgbClr val="C30000"/>
              </a:solidFill>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① 阀的进口压力是通过</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两次</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比较得来的。</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第一次</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：进入先导阀前腔的液压力</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Fx</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与先导阀的</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弹簧力</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F</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sym typeface="+mn-ea"/>
              </a:rPr>
              <a:t>t2</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比较。</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第二次</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：主阀心上下两腔的压力差（</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p-p</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）与主阀心的</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弹簧力</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F</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sym typeface="+mn-ea"/>
              </a:rPr>
              <a:t>t1</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比较。</a:t>
            </a:r>
            <a:endParaRPr lang="zh-CN" altLang="en-US" sz="2000" b="1" i="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355465" y="6604635"/>
            <a:ext cx="3549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42</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46084" name="Picture 4"/>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3988435" y="1725295"/>
            <a:ext cx="5155565" cy="4363720"/>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12090" y="1141730"/>
            <a:ext cx="3776345" cy="522986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533400"/>
            <a:ext cx="6408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一、溢流阀</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212090" y="1356995"/>
            <a:ext cx="3621405" cy="500888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50000"/>
              </a:lnSpc>
              <a:spcBef>
                <a:spcPts val="0"/>
              </a:spcBef>
              <a:buFont typeface="Wingdings" panose="05000000000000000000" charset="0"/>
              <a:buChar char="u"/>
            </a:pPr>
            <a:r>
              <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先导溢流阀的特点：</a:t>
            </a:r>
            <a:endPar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② 两个弹簧的作用：</a:t>
            </a:r>
          </a:p>
          <a:p>
            <a:pPr algn="just" eaLnBrk="1" hangingPunct="1">
              <a:lnSpc>
                <a:spcPct val="150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先导阀弹簧——是调压弹簧，用来确定进口压力值。（测量弹簧，硬）</a:t>
            </a:r>
          </a:p>
          <a:p>
            <a:pPr algn="just" eaLnBrk="1" hangingPunct="1">
              <a:lnSpc>
                <a:spcPct val="150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主阀弹簧——是在主阀心阀口关闭时，起复位作用。（主阀弹簧，软）</a:t>
            </a:r>
          </a:p>
        </p:txBody>
      </p:sp>
      <p:sp>
        <p:nvSpPr>
          <p:cNvPr id="11" name="灯片编号占位符 3"/>
          <p:cNvSpPr txBox="1">
            <a:spLocks noGrp="1"/>
          </p:cNvSpPr>
          <p:nvPr/>
        </p:nvSpPr>
        <p:spPr>
          <a:xfrm>
            <a:off x="4355465" y="6604635"/>
            <a:ext cx="3549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43</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46084" name="Picture 4"/>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3988435" y="1679575"/>
            <a:ext cx="5155565" cy="4363720"/>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12090" y="1141730"/>
            <a:ext cx="3776345" cy="522986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533400"/>
            <a:ext cx="6408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一、溢流阀</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212090" y="1252220"/>
            <a:ext cx="3451860" cy="500888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50000"/>
              </a:lnSpc>
              <a:spcBef>
                <a:spcPts val="0"/>
              </a:spcBef>
              <a:buFont typeface="Wingdings" panose="05000000000000000000" charset="0"/>
              <a:buChar char="u"/>
            </a:pPr>
            <a:r>
              <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先导溢流阀的特点：</a:t>
            </a:r>
            <a:endPar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③利用主阀心两端的压力差来开启主阀心。</a:t>
            </a:r>
          </a:p>
          <a:p>
            <a:pPr algn="just" eaLnBrk="1" hangingPunct="1">
              <a:lnSpc>
                <a:spcPct val="150000"/>
              </a:lnSpc>
              <a:spcBef>
                <a:spcPts val="0"/>
              </a:spcBef>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  该压力差就是液流流经阻尼孔的压力损失。</a:t>
            </a:r>
          </a:p>
          <a:p>
            <a:pPr algn="just" eaLnBrk="1" hangingPunct="1">
              <a:lnSpc>
                <a:spcPct val="150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为了得到足够的压力差，采用细长孔作为阻尼孔。</a:t>
            </a:r>
          </a:p>
          <a:p>
            <a:pPr algn="just" eaLnBrk="1" hangingPunct="1">
              <a:lnSpc>
                <a:spcPct val="150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如图所示：</a:t>
            </a:r>
          </a:p>
        </p:txBody>
      </p:sp>
      <p:sp>
        <p:nvSpPr>
          <p:cNvPr id="11" name="灯片编号占位符 3"/>
          <p:cNvSpPr txBox="1">
            <a:spLocks noGrp="1"/>
          </p:cNvSpPr>
          <p:nvPr/>
        </p:nvSpPr>
        <p:spPr>
          <a:xfrm>
            <a:off x="4355465" y="6604635"/>
            <a:ext cx="3549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44</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48132" name="Picture 5"/>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3988435" y="1780223"/>
            <a:ext cx="5184775" cy="418465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12090" y="1290955"/>
            <a:ext cx="3776345" cy="522986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579120"/>
            <a:ext cx="34601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一、溢流阀</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212090" y="1290955"/>
            <a:ext cx="3776345" cy="500888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50000"/>
              </a:lnSpc>
              <a:buFont typeface="Wingdings" panose="05000000000000000000" charset="0"/>
              <a:buChar char="u"/>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三级同心溢流阀：</a:t>
            </a:r>
          </a:p>
          <a:p>
            <a:pPr algn="just" eaLnBrk="1" hangingPunct="1">
              <a:lnSpc>
                <a:spcPct val="150000"/>
              </a:lnSpc>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阻尼孔在主阀阀心上，即为</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，孔长、直径小，易堵塞。</a:t>
            </a:r>
          </a:p>
          <a:p>
            <a:pPr algn="just" eaLnBrk="1" hangingPunct="1">
              <a:lnSpc>
                <a:spcPct val="150000"/>
              </a:lnSpc>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一旦堵塞，则导致液压油不能到阀芯上腔，主阀心下腔压力高于上腔的弹簧力，主阀口常开，无法调压。</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hangingPunct="1">
              <a:lnSpc>
                <a:spcPct val="150000"/>
              </a:lnSpc>
              <a:spcBef>
                <a:spcPts val="0"/>
              </a:spcBef>
              <a:buFont typeface="Wingdings" panose="05000000000000000000" charset="0"/>
              <a:buNone/>
            </a:pPr>
            <a:endParaRPr lang="zh-CN" altLang="en-US" sz="2400" b="1"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355465" y="6604635"/>
            <a:ext cx="3549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45</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48132" name="Picture 5"/>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3988435" y="1780223"/>
            <a:ext cx="5184775" cy="418465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184150" y="1141730"/>
            <a:ext cx="8747760" cy="155257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533400"/>
            <a:ext cx="6408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一、溢流阀</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12420" y="1059180"/>
            <a:ext cx="8464550" cy="163512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50000"/>
              </a:lnSpc>
              <a:spcBef>
                <a:spcPts val="0"/>
              </a:spcBef>
              <a:buFont typeface="Wingdings" panose="05000000000000000000" charset="0"/>
              <a:buChar char="u"/>
            </a:pPr>
            <a:r>
              <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二级同心溢流阀：</a:t>
            </a:r>
          </a:p>
          <a:p>
            <a:pPr algn="just" eaLnBrk="1" hangingPunct="1">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阻尼孔改在先导阀的阀体上，由</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个孔径稍大、长度稍短的阻尼孔串联替代，不易堵塞，则保证了阀的正常工作。</a:t>
            </a:r>
            <a:endParaRPr lang="zh-CN" altLang="en-US" sz="2000" b="1" i="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355465" y="6604635"/>
            <a:ext cx="3549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46</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45060" name="Picture 5"/>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858010" y="2694305"/>
            <a:ext cx="5528310" cy="391033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184150" y="1141730"/>
            <a:ext cx="8747760" cy="242760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533400"/>
            <a:ext cx="6408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一、溢流阀</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12420" y="1059180"/>
            <a:ext cx="8464550" cy="275018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50000"/>
              </a:lnSpc>
              <a:spcBef>
                <a:spcPts val="0"/>
              </a:spcBef>
              <a:buFont typeface="Wingdings" panose="05000000000000000000" charset="0"/>
              <a:buChar char="u"/>
            </a:pPr>
            <a:r>
              <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溢流阀的功用:</a:t>
            </a:r>
          </a:p>
          <a:p>
            <a:pPr eaLnBrk="1" hangingPunct="1">
              <a:lnSpc>
                <a:spcPct val="130000"/>
              </a:lnSpc>
              <a:buClr>
                <a:schemeClr val="tx1"/>
              </a:buClr>
              <a:buSzPct val="150000"/>
              <a:buFont typeface="Wingdings" panose="05000000000000000000" pitchFamily="2" charset="2"/>
              <a:buNone/>
            </a:pPr>
            <a:r>
              <a:rPr lang="en-US" altLang="zh-CN" sz="2000" b="1" dirty="0">
                <a:sym typeface="+mn-ea"/>
              </a:rPr>
              <a:t>① </a:t>
            </a:r>
            <a:r>
              <a:rPr lang="zh-CN" altLang="en-US" sz="2000" b="1" dirty="0">
                <a:sym typeface="+mn-ea"/>
              </a:rPr>
              <a:t>溢流阀旁接在泵的出口</a:t>
            </a:r>
            <a:r>
              <a:rPr lang="en-US" altLang="zh-CN" sz="2000" b="1" dirty="0">
                <a:latin typeface="Arial" panose="020B0604020202020204" pitchFamily="34" charset="0"/>
                <a:sym typeface="+mn-ea"/>
              </a:rPr>
              <a:t>——</a:t>
            </a:r>
            <a:r>
              <a:rPr lang="zh-CN" altLang="en-US" sz="2000" b="1" dirty="0">
                <a:sym typeface="+mn-ea"/>
              </a:rPr>
              <a:t>当系统中有节流阀时，用来保证系统压力恒定，</a:t>
            </a:r>
            <a:r>
              <a:rPr lang="zh-CN" altLang="en-US" sz="2000" b="1" dirty="0">
                <a:solidFill>
                  <a:srgbClr val="C30000"/>
                </a:solidFill>
                <a:sym typeface="+mn-ea"/>
              </a:rPr>
              <a:t>称为定压阀（或稳压阀）。</a:t>
            </a:r>
            <a:endParaRPr lang="zh-CN" altLang="en-US" sz="2000" dirty="0"/>
          </a:p>
          <a:p>
            <a:pPr eaLnBrk="1" hangingPunct="1">
              <a:lnSpc>
                <a:spcPct val="130000"/>
              </a:lnSpc>
              <a:buClr>
                <a:schemeClr val="tx1"/>
              </a:buClr>
              <a:buSzPct val="150000"/>
              <a:buFont typeface="Wingdings" panose="05000000000000000000" pitchFamily="2" charset="2"/>
              <a:buNone/>
            </a:pPr>
            <a:r>
              <a:rPr lang="zh-CN" altLang="en-US" sz="2000" b="1" dirty="0">
                <a:sym typeface="+mn-ea"/>
              </a:rPr>
              <a:t>② 溢流阀旁接在泵的出口</a:t>
            </a:r>
            <a:r>
              <a:rPr lang="en-US" altLang="zh-CN" sz="2000" b="1" dirty="0">
                <a:latin typeface="Arial" panose="020B0604020202020204" pitchFamily="34" charset="0"/>
                <a:sym typeface="+mn-ea"/>
              </a:rPr>
              <a:t>——</a:t>
            </a:r>
            <a:r>
              <a:rPr lang="zh-CN" altLang="en-US" sz="2000" b="1" dirty="0">
                <a:sym typeface="+mn-ea"/>
              </a:rPr>
              <a:t>当系统中没有节流阀时，用来限制系统压力的最大值，对系统起保护作用，</a:t>
            </a:r>
            <a:r>
              <a:rPr lang="zh-CN" altLang="en-US" sz="2000" b="1" dirty="0">
                <a:solidFill>
                  <a:srgbClr val="C30000"/>
                </a:solidFill>
                <a:sym typeface="+mn-ea"/>
              </a:rPr>
              <a:t>称为安全阀。</a:t>
            </a:r>
            <a:endParaRPr lang="zh-CN" altLang="en-US" sz="2000" b="1" i="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355465" y="6604635"/>
            <a:ext cx="3549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47</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48132" name="Picture 4" descr="6"/>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113473" y="3569018"/>
            <a:ext cx="2701925" cy="3184525"/>
          </a:xfrm>
          <a:prstGeom prst="rect">
            <a:avLst/>
          </a:prstGeom>
          <a:noFill/>
          <a:ln w="9525">
            <a:noFill/>
          </a:ln>
        </p:spPr>
      </p:pic>
      <p:pic>
        <p:nvPicPr>
          <p:cNvPr id="48133" name="Picture 5" descr="7"/>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5243195" y="3569018"/>
            <a:ext cx="2730500" cy="31686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48132"/>
                                        </p:tgtEl>
                                        <p:attrNameLst>
                                          <p:attrName>style.visibility</p:attrName>
                                        </p:attrNameLst>
                                      </p:cBhvr>
                                      <p:to>
                                        <p:strVal val="visible"/>
                                      </p:to>
                                    </p:set>
                                    <p:animEffect transition="in" filter="box(in)">
                                      <p:cBhvr>
                                        <p:cTn id="7" dur="500"/>
                                        <p:tgtEl>
                                          <p:spTgt spid="48132"/>
                                        </p:tgtEl>
                                      </p:cBhvr>
                                    </p:animEffect>
                                  </p:childTnLst>
                                </p:cTn>
                              </p:par>
                            </p:childTnLst>
                          </p:cTn>
                        </p:par>
                        <p:par>
                          <p:cTn id="8" fill="hold">
                            <p:stCondLst>
                              <p:cond delay="500"/>
                            </p:stCondLst>
                            <p:childTnLst>
                              <p:par>
                                <p:cTn id="9" presetID="4" presetClass="entr" presetSubtype="32" fill="hold" nodeType="afterEffect">
                                  <p:stCondLst>
                                    <p:cond delay="0"/>
                                  </p:stCondLst>
                                  <p:childTnLst>
                                    <p:set>
                                      <p:cBhvr>
                                        <p:cTn id="10" dur="1" fill="hold">
                                          <p:stCondLst>
                                            <p:cond delay="0"/>
                                          </p:stCondLst>
                                        </p:cTn>
                                        <p:tgtEl>
                                          <p:spTgt spid="48133"/>
                                        </p:tgtEl>
                                        <p:attrNameLst>
                                          <p:attrName>style.visibility</p:attrName>
                                        </p:attrNameLst>
                                      </p:cBhvr>
                                      <p:to>
                                        <p:strVal val="visible"/>
                                      </p:to>
                                    </p:set>
                                    <p:animEffect transition="in" filter="box(out)">
                                      <p:cBhvr>
                                        <p:cTn id="11" dur="500"/>
                                        <p:tgtEl>
                                          <p:spTgt spid="48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184150" y="1141730"/>
            <a:ext cx="8747760" cy="144018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533400"/>
            <a:ext cx="6408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一、溢流阀</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12420" y="1059180"/>
            <a:ext cx="8464550" cy="152273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50000"/>
              </a:lnSpc>
              <a:spcBef>
                <a:spcPts val="0"/>
              </a:spcBef>
              <a:buFont typeface="Wingdings" panose="05000000000000000000" charset="0"/>
              <a:buChar char="u"/>
            </a:pPr>
            <a:r>
              <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溢流阀的功用:</a:t>
            </a:r>
          </a:p>
          <a:p>
            <a:pPr eaLnBrk="1" hangingPunct="1">
              <a:lnSpc>
                <a:spcPct val="120000"/>
              </a:lnSpc>
              <a:buClr>
                <a:schemeClr val="tx1"/>
              </a:buClr>
              <a:buSzPct val="150000"/>
              <a:buFont typeface="Wingdings" panose="05000000000000000000" pitchFamily="2" charset="2"/>
              <a:buNone/>
            </a:pPr>
            <a:r>
              <a:rPr lang="en-US" altLang="zh-CN" sz="2000" b="1" dirty="0">
                <a:sym typeface="+mn-ea"/>
              </a:rPr>
              <a:t>③ </a:t>
            </a:r>
            <a:r>
              <a:rPr lang="zh-CN" altLang="en-US" sz="2000" b="1" dirty="0">
                <a:sym typeface="+mn-ea"/>
              </a:rPr>
              <a:t>电磁溢流阀</a:t>
            </a:r>
            <a:r>
              <a:rPr lang="zh-CN" altLang="en-US" sz="2000" b="1" dirty="0">
                <a:solidFill>
                  <a:srgbClr val="C30000"/>
                </a:solidFill>
                <a:sym typeface="+mn-ea"/>
              </a:rPr>
              <a:t>（溢流阀与电磁阀的组合）</a:t>
            </a:r>
            <a:r>
              <a:rPr lang="zh-CN" altLang="en-US" sz="2000" b="1" dirty="0">
                <a:sym typeface="+mn-ea"/>
              </a:rPr>
              <a:t>还可以</a:t>
            </a:r>
            <a:r>
              <a:rPr lang="zh-CN" altLang="en-US" sz="2000" b="1" dirty="0">
                <a:solidFill>
                  <a:srgbClr val="C00000"/>
                </a:solidFill>
                <a:sym typeface="+mn-ea"/>
              </a:rPr>
              <a:t>在执行机构不工作时使泵卸载。</a:t>
            </a:r>
            <a:endParaRPr lang="zh-CN" altLang="en-US" sz="2000" b="1" i="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355465" y="6604635"/>
            <a:ext cx="3549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48</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51205" name="Picture 5" descr="4-14"/>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84150" y="2581275"/>
            <a:ext cx="4752340" cy="4023360"/>
          </a:xfrm>
          <a:prstGeom prst="rect">
            <a:avLst/>
          </a:prstGeom>
          <a:noFill/>
          <a:ln w="9525">
            <a:noFill/>
          </a:ln>
        </p:spPr>
      </p:pic>
      <p:pic>
        <p:nvPicPr>
          <p:cNvPr id="100356" name="Picture 4" descr="11"/>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5269865" y="2875280"/>
            <a:ext cx="3662045" cy="366204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100356"/>
                                        </p:tgtEl>
                                        <p:attrNameLst>
                                          <p:attrName>style.visibility</p:attrName>
                                        </p:attrNameLst>
                                      </p:cBhvr>
                                      <p:to>
                                        <p:strVal val="visible"/>
                                      </p:to>
                                    </p:set>
                                    <p:animEffect transition="in" filter="box(in)">
                                      <p:cBhvr>
                                        <p:cTn id="7" dur="500"/>
                                        <p:tgtEl>
                                          <p:spTgt spid="100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07465"/>
            <a:ext cx="8691880" cy="519239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628650"/>
            <a:ext cx="6408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二、减压阀</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33375" y="1307465"/>
            <a:ext cx="8590915" cy="108775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30000"/>
              </a:lnSpc>
              <a:spcBef>
                <a:spcPts val="0"/>
              </a:spcBef>
            </a:pPr>
            <a:r>
              <a:rPr lang="zh-CN" altLang="en-US" sz="2400" b="1" dirty="0">
                <a:sym typeface="+mn-ea"/>
              </a:rPr>
              <a:t>减压阀是一种利用</a:t>
            </a:r>
            <a:r>
              <a:rPr lang="zh-CN" altLang="en-US" sz="2400" b="1" dirty="0">
                <a:solidFill>
                  <a:srgbClr val="C00000"/>
                </a:solidFill>
                <a:sym typeface="+mn-ea"/>
              </a:rPr>
              <a:t>液流流过缝隙液阻，产生压力损失，使其出口压力低于进口压力</a:t>
            </a:r>
            <a:r>
              <a:rPr lang="zh-CN" altLang="en-US" sz="2400" b="1" dirty="0">
                <a:sym typeface="+mn-ea"/>
              </a:rPr>
              <a:t>的压力控制阀。</a:t>
            </a:r>
            <a:endParaRPr lang="zh-CN" altLang="en-US" sz="2400" b="1" i="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355465" y="6604635"/>
            <a:ext cx="3549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49</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4"/>
          <a:srcRect l="7567" r="2701"/>
          <a:stretch>
            <a:fillRect/>
          </a:stretch>
        </p:blipFill>
        <p:spPr>
          <a:xfrm>
            <a:off x="-13335" y="6089015"/>
            <a:ext cx="9171940" cy="976630"/>
          </a:xfrm>
          <a:prstGeom prst="rect">
            <a:avLst/>
          </a:prstGeom>
        </p:spPr>
      </p:pic>
      <p:sp>
        <p:nvSpPr>
          <p:cNvPr id="2" name="文本框 1"/>
          <p:cNvSpPr txBox="1"/>
          <p:nvPr/>
        </p:nvSpPr>
        <p:spPr>
          <a:xfrm>
            <a:off x="333375" y="2362835"/>
            <a:ext cx="5046345" cy="4702810"/>
          </a:xfrm>
          <a:prstGeom prst="rect">
            <a:avLst/>
          </a:prstGeom>
          <a:noFill/>
        </p:spPr>
        <p:txBody>
          <a:bodyPr wrap="square" rtlCol="0">
            <a:spAutoFit/>
          </a:bodyPr>
          <a:lstStyle/>
          <a:p>
            <a:pPr algn="just" eaLnBrk="1" hangingPunct="1">
              <a:lnSpc>
                <a:spcPct val="130000"/>
              </a:lnSpc>
              <a:spcBef>
                <a:spcPct val="20000"/>
              </a:spcBef>
              <a:buClrTx/>
              <a:buSzTx/>
              <a:buFont typeface="Arial" panose="020B0604020202020204" pitchFamily="34" charset="0"/>
            </a:pPr>
            <a:r>
              <a:rPr lang="en-US" altLang="zh-CN" sz="2400" b="1" dirty="0">
                <a:latin typeface="+mn-lt"/>
                <a:ea typeface="+mn-ea"/>
                <a:sym typeface="+mn-ea"/>
              </a:rPr>
              <a:t>    </a:t>
            </a:r>
            <a:r>
              <a:rPr lang="zh-CN" altLang="en-US" sz="2400" b="1" dirty="0">
                <a:latin typeface="+mn-lt"/>
                <a:ea typeface="+mn-ea"/>
                <a:sym typeface="+mn-ea"/>
              </a:rPr>
              <a:t>按调节要求不同，减压阀可以分为：</a:t>
            </a:r>
            <a:endParaRPr lang="zh-CN" altLang="en-US" sz="2400" b="1" dirty="0">
              <a:latin typeface="+mn-lt"/>
              <a:ea typeface="+mn-ea"/>
            </a:endParaRPr>
          </a:p>
          <a:p>
            <a:pPr marL="342900" indent="-342900" algn="just" eaLnBrk="1" hangingPunct="1">
              <a:lnSpc>
                <a:spcPct val="130000"/>
              </a:lnSpc>
              <a:spcBef>
                <a:spcPct val="20000"/>
              </a:spcBef>
              <a:buClrTx/>
              <a:buSzTx/>
              <a:buFont typeface="Arial" panose="020B0604020202020204" pitchFamily="34" charset="0"/>
            </a:pPr>
            <a:r>
              <a:rPr lang="zh-CN" altLang="en-US" sz="2400" b="1" dirty="0">
                <a:latin typeface="+mn-lt"/>
                <a:ea typeface="+mn-ea"/>
                <a:sym typeface="+mn-ea"/>
              </a:rPr>
              <a:t>定值减压阀——保证出口压力为定值。又称减压阀，用途最广。</a:t>
            </a:r>
          </a:p>
          <a:p>
            <a:pPr marL="342900" indent="-342900" algn="just" eaLnBrk="1" hangingPunct="1">
              <a:lnSpc>
                <a:spcPct val="130000"/>
              </a:lnSpc>
              <a:spcBef>
                <a:spcPct val="20000"/>
              </a:spcBef>
              <a:buClrTx/>
              <a:buSzTx/>
              <a:buFont typeface="Arial" panose="020B0604020202020204" pitchFamily="34" charset="0"/>
            </a:pPr>
            <a:r>
              <a:rPr lang="zh-CN" altLang="en-US" sz="2400" b="1" dirty="0">
                <a:latin typeface="+mn-lt"/>
                <a:ea typeface="+mn-ea"/>
                <a:sym typeface="+mn-ea"/>
              </a:rPr>
              <a:t>定差减压阀——保证进出口压力差不变。</a:t>
            </a:r>
            <a:endParaRPr lang="zh-CN" altLang="en-US" sz="2400" b="1" dirty="0">
              <a:latin typeface="+mn-lt"/>
              <a:ea typeface="+mn-ea"/>
            </a:endParaRPr>
          </a:p>
          <a:p>
            <a:pPr marL="342900" indent="-342900" algn="just" eaLnBrk="1" hangingPunct="1">
              <a:lnSpc>
                <a:spcPct val="130000"/>
              </a:lnSpc>
              <a:spcBef>
                <a:spcPct val="20000"/>
              </a:spcBef>
              <a:buClrTx/>
              <a:buSzTx/>
              <a:buFont typeface="Arial" panose="020B0604020202020204" pitchFamily="34" charset="0"/>
            </a:pPr>
            <a:r>
              <a:rPr lang="zh-CN" altLang="en-US" sz="2400" b="1" dirty="0">
                <a:latin typeface="+mn-lt"/>
                <a:ea typeface="+mn-ea"/>
                <a:sym typeface="+mn-ea"/>
              </a:rPr>
              <a:t>定比减压阀——保证进出口压力成比例。</a:t>
            </a:r>
            <a:endParaRPr lang="zh-CN" altLang="en-US" sz="2400" b="1" dirty="0">
              <a:latin typeface="+mn-lt"/>
              <a:ea typeface="+mn-ea"/>
            </a:endParaRPr>
          </a:p>
          <a:p>
            <a:pPr marL="342900" indent="-342900" algn="just" eaLnBrk="1" hangingPunct="1">
              <a:lnSpc>
                <a:spcPct val="130000"/>
              </a:lnSpc>
              <a:spcBef>
                <a:spcPct val="20000"/>
              </a:spcBef>
              <a:buClrTx/>
              <a:buSzTx/>
              <a:buFont typeface="Arial" panose="020B0604020202020204" pitchFamily="34" charset="0"/>
            </a:pPr>
            <a:endParaRPr lang="zh-CN" altLang="en-US" sz="2400" b="1" dirty="0">
              <a:latin typeface="+mn-lt"/>
              <a:ea typeface="+mn-ea"/>
            </a:endParaRPr>
          </a:p>
        </p:txBody>
      </p:sp>
      <p:pic>
        <p:nvPicPr>
          <p:cNvPr id="40964" name="Picture 4" descr="减压阀4-3-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5368290" y="2339468"/>
            <a:ext cx="3543935" cy="385572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dissolve">
                                      <p:cBhvr>
                                        <p:cTn id="7" dur="5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07465"/>
            <a:ext cx="8719820" cy="513842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1775" y="628650"/>
            <a:ext cx="650875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三、液压阀的性能参数</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3" name="矩形 2"/>
          <p:cNvSpPr/>
          <p:nvPr/>
        </p:nvSpPr>
        <p:spPr>
          <a:xfrm>
            <a:off x="2498725" y="4678680"/>
            <a:ext cx="1440180" cy="575945"/>
          </a:xfrm>
          <a:prstGeom prst="rect">
            <a:avLst/>
          </a:prstGeom>
          <a:solidFill>
            <a:srgbClr val="F6E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3"/>
          <p:cNvSpPr>
            <a:spLocks noGrp="1"/>
          </p:cNvSpPr>
          <p:nvPr/>
        </p:nvSpPr>
        <p:spPr>
          <a:xfrm>
            <a:off x="332105" y="1308100"/>
            <a:ext cx="8393430" cy="520954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50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、公称直径</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表示阀的通流能力的大小，对应于阀的额定流量。即</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阀的公称直径影响阀的额定流量。</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在选择阀的公称直径时，主要考虑：</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① 与阀连接的管径要与阀的公称直径匹配。</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② 阀工作时的实际流量</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q</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应小于或等于其额定流量</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q</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sym typeface="+mn-ea"/>
              </a:rPr>
              <a:t>s</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，最大流量</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q</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sym typeface="+mn-ea"/>
              </a:rPr>
              <a:t>max</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不得大于额定流量</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q</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sym typeface="+mn-ea"/>
              </a:rPr>
              <a:t>s</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的</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1.1</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倍。即：</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   </a:t>
            </a:r>
          </a:p>
          <a:p>
            <a:pPr algn="just" eaLnBrk="1" hangingPunct="1">
              <a:lnSpc>
                <a:spcPct val="150000"/>
              </a:lnSpc>
              <a:spcBef>
                <a:spcPts val="0"/>
              </a:spcBef>
              <a:buFont typeface="Wingdings" panose="05000000000000000000" pitchFamily="2" charset="2"/>
              <a:buNone/>
            </a:pPr>
            <a:endParaRPr lang="en-US" altLang="zh-CN"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、额定压力</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液压阀长期工作时，所允许的最高压力。</a:t>
            </a:r>
            <a:endParaRPr lang="zh-CN" altLang="en-US" sz="2000" b="1" i="1" dirty="0">
              <a:latin typeface="宋体" panose="02010600030101010101" pitchFamily="2" charset="-122"/>
              <a:ea typeface="宋体" panose="02010600030101010101" pitchFamily="2" charset="-122"/>
              <a:cs typeface="宋体" panose="02010600030101010101" pitchFamily="2" charset="-122"/>
            </a:endParaRPr>
          </a:p>
        </p:txBody>
      </p:sp>
      <p:sp>
        <p:nvSpPr>
          <p:cNvPr id="11"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5</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0" y="6089015"/>
            <a:ext cx="9171940" cy="976630"/>
          </a:xfrm>
          <a:prstGeom prst="rect">
            <a:avLst/>
          </a:prstGeom>
        </p:spPr>
      </p:pic>
      <p:sp>
        <p:nvSpPr>
          <p:cNvPr id="5" name="文本框 4"/>
          <p:cNvSpPr txBox="1"/>
          <p:nvPr/>
        </p:nvSpPr>
        <p:spPr>
          <a:xfrm>
            <a:off x="2630170" y="4782820"/>
            <a:ext cx="1176655" cy="368300"/>
          </a:xfrm>
          <a:prstGeom prst="rect">
            <a:avLst/>
          </a:prstGeom>
          <a:noFill/>
        </p:spPr>
        <p:txBody>
          <a:bodyPr wrap="square" rtlCol="0">
            <a:spAutoFit/>
          </a:bodyPr>
          <a:lstStyle/>
          <a:p>
            <a:pPr algn="ctr"/>
            <a:r>
              <a:rPr lang="zh-CN" altLang="en-US" b="1" dirty="0">
                <a:latin typeface="仿宋_GB2312" pitchFamily="49" charset="-122"/>
                <a:ea typeface="仿宋_GB2312" pitchFamily="49" charset="-122"/>
                <a:sym typeface="+mn-ea"/>
              </a:rPr>
              <a:t> </a:t>
            </a:r>
            <a:r>
              <a:rPr lang="en-US" altLang="zh-CN" b="1" dirty="0">
                <a:latin typeface="仿宋_GB2312" pitchFamily="49" charset="-122"/>
                <a:ea typeface="仿宋_GB2312" pitchFamily="49" charset="-122"/>
                <a:sym typeface="+mn-ea"/>
              </a:rPr>
              <a:t>q≤q</a:t>
            </a:r>
            <a:r>
              <a:rPr lang="en-US" altLang="zh-CN" b="1" baseline="-25000" dirty="0">
                <a:latin typeface="仿宋_GB2312" pitchFamily="49" charset="-122"/>
                <a:ea typeface="仿宋_GB2312" pitchFamily="49" charset="-122"/>
                <a:sym typeface="+mn-ea"/>
              </a:rPr>
              <a:t>s </a:t>
            </a:r>
            <a:r>
              <a:rPr lang="en-US" altLang="zh-CN" b="1" dirty="0">
                <a:latin typeface="仿宋_GB2312" pitchFamily="49" charset="-122"/>
                <a:ea typeface="仿宋_GB2312" pitchFamily="49" charset="-122"/>
                <a:sym typeface="+mn-ea"/>
              </a:rPr>
              <a:t> </a:t>
            </a:r>
            <a:endParaRPr lang="zh-CN" altLang="en-US" dirty="0"/>
          </a:p>
        </p:txBody>
      </p:sp>
      <p:sp>
        <p:nvSpPr>
          <p:cNvPr id="14" name="矩形 13"/>
          <p:cNvSpPr/>
          <p:nvPr/>
        </p:nvSpPr>
        <p:spPr>
          <a:xfrm>
            <a:off x="4716145" y="4725035"/>
            <a:ext cx="1860550" cy="504190"/>
          </a:xfrm>
          <a:prstGeom prst="rect">
            <a:avLst/>
          </a:prstGeom>
          <a:solidFill>
            <a:srgbClr val="F6E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874895" y="4810760"/>
            <a:ext cx="1702435" cy="368300"/>
          </a:xfrm>
          <a:prstGeom prst="rect">
            <a:avLst/>
          </a:prstGeom>
          <a:noFill/>
        </p:spPr>
        <p:txBody>
          <a:bodyPr wrap="square" rtlCol="0">
            <a:spAutoFit/>
          </a:bodyPr>
          <a:lstStyle/>
          <a:p>
            <a:r>
              <a:rPr lang="en-US" altLang="zh-CN" b="1" dirty="0">
                <a:latin typeface="仿宋_GB2312" pitchFamily="49" charset="-122"/>
                <a:ea typeface="仿宋_GB2312" pitchFamily="49" charset="-122"/>
                <a:sym typeface="+mn-ea"/>
              </a:rPr>
              <a:t> q</a:t>
            </a:r>
            <a:r>
              <a:rPr lang="en-US" altLang="zh-CN" b="1" baseline="-25000" dirty="0">
                <a:latin typeface="仿宋_GB2312" pitchFamily="49" charset="-122"/>
                <a:ea typeface="仿宋_GB2312" pitchFamily="49" charset="-122"/>
                <a:sym typeface="+mn-ea"/>
              </a:rPr>
              <a:t>max</a:t>
            </a:r>
            <a:r>
              <a:rPr lang="en-US" altLang="zh-CN" b="1" dirty="0">
                <a:latin typeface="仿宋_GB2312" pitchFamily="49" charset="-122"/>
                <a:ea typeface="仿宋_GB2312" pitchFamily="49" charset="-122"/>
                <a:sym typeface="+mn-ea"/>
              </a:rPr>
              <a:t>≤1.1q</a:t>
            </a:r>
            <a:r>
              <a:rPr lang="en-US" altLang="zh-CN" b="1" baseline="-25000" dirty="0">
                <a:latin typeface="仿宋_GB2312" pitchFamily="49" charset="-122"/>
                <a:ea typeface="仿宋_GB2312" pitchFamily="49" charset="-122"/>
                <a:sym typeface="+mn-ea"/>
              </a:rPr>
              <a:t>s</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02690"/>
            <a:ext cx="8781415" cy="54013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277495" y="1191895"/>
            <a:ext cx="8486140" cy="5412740"/>
          </a:xfrm>
        </p:spPr>
        <p:txBody>
          <a:bodyPr vert="horz" wrap="square" lIns="91440" tIns="45720" rIns="91440" bIns="45720" anchor="t"/>
          <a:lstStyle/>
          <a:p>
            <a:pPr algn="just" eaLnBrk="1" hangingPunct="1">
              <a:lnSpc>
                <a:spcPct val="140000"/>
              </a:lnSpc>
              <a:buFont typeface="Wingdings" panose="05000000000000000000" pitchFamily="2" charset="2"/>
              <a:buNone/>
            </a:pPr>
            <a:r>
              <a:rPr lang="en-US" altLang="zh-CN" sz="20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、结构特点：</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减压阀由</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先导阀和主阀组</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成。与溢流阀比较：</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40000"/>
              </a:lnSpc>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① 先导阀</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结构基本相同，</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只是减压阀的弹簧腔的泄漏油单独引回油箱。溢流阀弹簧腔的泄漏油通过阀的内部通道，先引到出油口，然后再回油箱。</a:t>
            </a: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50</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4773930" cy="645160"/>
          </a:xfrm>
          <a:prstGeom prst="rect">
            <a:avLst/>
          </a:prstGeom>
          <a:noFill/>
        </p:spPr>
        <p:txBody>
          <a:bodyPr wrap="none" rtlCol="0" anchor="t">
            <a:spAutoFit/>
          </a:bodyPr>
          <a:lstStyle/>
          <a:p>
            <a:pPr algn="l"/>
            <a:r>
              <a:rPr sz="3600" b="1" dirty="0">
                <a:solidFill>
                  <a:srgbClr val="111E2C"/>
                </a:solidFill>
                <a:latin typeface="Hiragino Sans GB W6" panose="020B0300000000000000" charset="-122"/>
                <a:ea typeface="Hiragino Sans GB W6" panose="020B0300000000000000" charset="-122"/>
                <a:sym typeface="+mn-ea"/>
              </a:rPr>
              <a:t>（一）结构及工作原理</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3252" name="Picture 4"/>
          <p:cNvPicPr>
            <a:picLocks noChangeAspect="1"/>
          </p:cNvPicPr>
          <p:nvPr/>
        </p:nvPicPr>
        <p:blipFill>
          <a:blip r:embed="rId5">
            <a:clrChange>
              <a:clrFrom>
                <a:srgbClr val="FEFEFA">
                  <a:alpha val="100000"/>
                </a:srgbClr>
              </a:clrFrom>
              <a:clrTo>
                <a:srgbClr val="FEFEFA">
                  <a:alpha val="100000"/>
                  <a:alpha val="0"/>
                </a:srgbClr>
              </a:clrTo>
            </a:clrChange>
          </a:blip>
          <a:srcRect l="14368" b="16228"/>
          <a:stretch>
            <a:fillRect/>
          </a:stretch>
        </p:blipFill>
        <p:spPr>
          <a:xfrm>
            <a:off x="278130" y="3020695"/>
            <a:ext cx="4537075" cy="3582988"/>
          </a:xfrm>
          <a:prstGeom prst="rect">
            <a:avLst/>
          </a:prstGeom>
          <a:noFill/>
          <a:ln w="9525">
            <a:noFill/>
          </a:ln>
        </p:spPr>
      </p:pic>
      <p:pic>
        <p:nvPicPr>
          <p:cNvPr id="53253" name="Picture 5"/>
          <p:cNvPicPr>
            <a:picLocks noChangeAspect="1"/>
          </p:cNvPicPr>
          <p:nvPr/>
        </p:nvPicPr>
        <p:blipFill>
          <a:blip r:embed="rId6">
            <a:clrChange>
              <a:clrFrom>
                <a:srgbClr val="FFFFFF">
                  <a:alpha val="100000"/>
                </a:srgbClr>
              </a:clrFrom>
              <a:clrTo>
                <a:srgbClr val="FFFFFF">
                  <a:alpha val="100000"/>
                  <a:alpha val="0"/>
                </a:srgbClr>
              </a:clrTo>
            </a:clrChange>
          </a:blip>
          <a:srcRect r="38391" b="18913"/>
          <a:stretch>
            <a:fillRect/>
          </a:stretch>
        </p:blipFill>
        <p:spPr>
          <a:xfrm>
            <a:off x="4932363" y="3015933"/>
            <a:ext cx="3960812" cy="3587750"/>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02690"/>
            <a:ext cx="8781415" cy="54013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277495" y="1191895"/>
            <a:ext cx="8486140" cy="5412740"/>
          </a:xfrm>
        </p:spPr>
        <p:txBody>
          <a:bodyPr vert="horz" wrap="square" lIns="91440" tIns="45720" rIns="91440" bIns="45720" anchor="t"/>
          <a:lstStyle/>
          <a:p>
            <a:pPr algn="just" eaLnBrk="1" latinLnBrk="0" hangingPunct="1">
              <a:lnSpc>
                <a:spcPct val="125000"/>
              </a:lnSpc>
              <a:spcBef>
                <a:spcPts val="0"/>
              </a:spcBef>
              <a:buFont typeface="Wingdings" panose="05000000000000000000" pitchFamily="2" charset="2"/>
              <a:buNone/>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②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主阀</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结构不同。主要区别：</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溢流阀：出口与进口由主阀心隔断；减压阀：出口与进口连通。</a:t>
            </a:r>
            <a:endParaRPr lang="en-US" altLang="zh-CN"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溢流阀：出口油回油箱，不工作，压力为</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0</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；减压阀：出口油接执行元件，工作，压力不为</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0</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溢流阀：控制进口压力，为一衡值；减压阀：控制出口压力，为一衡值；</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51</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4773930" cy="645160"/>
          </a:xfrm>
          <a:prstGeom prst="rect">
            <a:avLst/>
          </a:prstGeom>
          <a:noFill/>
        </p:spPr>
        <p:txBody>
          <a:bodyPr wrap="none" rtlCol="0" anchor="t">
            <a:spAutoFit/>
          </a:bodyPr>
          <a:lstStyle/>
          <a:p>
            <a:pPr algn="l"/>
            <a:r>
              <a:rPr sz="3600" b="1" dirty="0">
                <a:solidFill>
                  <a:srgbClr val="111E2C"/>
                </a:solidFill>
                <a:latin typeface="Hiragino Sans GB W6" panose="020B0300000000000000" charset="-122"/>
                <a:ea typeface="Hiragino Sans GB W6" panose="020B0300000000000000" charset="-122"/>
                <a:sym typeface="+mn-ea"/>
              </a:rPr>
              <a:t>（一）结构及工作原理</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7" name="组合 6"/>
          <p:cNvGrpSpPr/>
          <p:nvPr/>
        </p:nvGrpSpPr>
        <p:grpSpPr>
          <a:xfrm>
            <a:off x="446405" y="3217267"/>
            <a:ext cx="8148320" cy="3387368"/>
            <a:chOff x="395" y="4235"/>
            <a:chExt cx="13610" cy="6612"/>
          </a:xfrm>
        </p:grpSpPr>
        <p:pic>
          <p:nvPicPr>
            <p:cNvPr id="54276" name="Picture 4"/>
            <p:cNvPicPr>
              <a:picLocks noChangeAspect="1"/>
            </p:cNvPicPr>
            <p:nvPr/>
          </p:nvPicPr>
          <p:blipFill>
            <a:blip r:embed="rId5" cstate="print">
              <a:clrChange>
                <a:clrFrom>
                  <a:srgbClr val="FFFFFF">
                    <a:alpha val="100000"/>
                  </a:srgbClr>
                </a:clrFrom>
                <a:clrTo>
                  <a:srgbClr val="FFFFFF">
                    <a:alpha val="100000"/>
                    <a:alpha val="0"/>
                  </a:srgbClr>
                </a:clrTo>
              </a:clrChange>
            </a:blip>
            <a:srcRect l="14368" b="16228"/>
            <a:stretch>
              <a:fillRect/>
            </a:stretch>
          </p:blipFill>
          <p:spPr>
            <a:xfrm>
              <a:off x="395" y="4493"/>
              <a:ext cx="7145" cy="5642"/>
            </a:xfrm>
            <a:prstGeom prst="rect">
              <a:avLst/>
            </a:prstGeom>
            <a:noFill/>
            <a:ln w="9525">
              <a:noFill/>
            </a:ln>
          </p:spPr>
        </p:pic>
        <p:pic>
          <p:nvPicPr>
            <p:cNvPr id="54277" name="Picture 5"/>
            <p:cNvPicPr>
              <a:picLocks noChangeAspect="1"/>
            </p:cNvPicPr>
            <p:nvPr/>
          </p:nvPicPr>
          <p:blipFill>
            <a:blip r:embed="rId6">
              <a:clrChange>
                <a:clrFrom>
                  <a:srgbClr val="FFFFFF">
                    <a:alpha val="100000"/>
                  </a:srgbClr>
                </a:clrFrom>
                <a:clrTo>
                  <a:srgbClr val="FFFFFF">
                    <a:alpha val="100000"/>
                    <a:alpha val="0"/>
                  </a:srgbClr>
                </a:clrTo>
              </a:clrChange>
            </a:blip>
            <a:srcRect r="38391" b="18913"/>
            <a:stretch>
              <a:fillRect/>
            </a:stretch>
          </p:blipFill>
          <p:spPr>
            <a:xfrm>
              <a:off x="7768" y="4493"/>
              <a:ext cx="6237" cy="5650"/>
            </a:xfrm>
            <a:prstGeom prst="rect">
              <a:avLst/>
            </a:prstGeom>
            <a:noFill/>
            <a:ln w="9525">
              <a:noFill/>
            </a:ln>
          </p:spPr>
        </p:pic>
        <p:sp>
          <p:nvSpPr>
            <p:cNvPr id="54278" name="矩形 5"/>
            <p:cNvSpPr/>
            <p:nvPr/>
          </p:nvSpPr>
          <p:spPr>
            <a:xfrm>
              <a:off x="2138" y="10128"/>
              <a:ext cx="3950" cy="719"/>
            </a:xfrm>
            <a:prstGeom prst="rect">
              <a:avLst/>
            </a:prstGeom>
            <a:noFill/>
            <a:ln w="9525">
              <a:noFill/>
            </a:ln>
          </p:spPr>
          <p:txBody>
            <a:bodyPr wrap="square">
              <a:spAutoFit/>
            </a:bodyPr>
            <a:lstStyle/>
            <a:p>
              <a:pPr eaLnBrk="1" hangingPunct="1"/>
              <a:r>
                <a:rPr lang="zh-CN" altLang="en-US" b="1" dirty="0">
                  <a:solidFill>
                    <a:srgbClr val="C00000"/>
                  </a:solidFill>
                  <a:latin typeface="仿宋_GB2312" pitchFamily="49" charset="-122"/>
                  <a:ea typeface="仿宋_GB2312" pitchFamily="49" charset="-122"/>
                </a:rPr>
                <a:t>溢流阀（三级同心阀）</a:t>
              </a:r>
              <a:endParaRPr lang="zh-CN" altLang="en-US" dirty="0">
                <a:solidFill>
                  <a:srgbClr val="C00000"/>
                </a:solidFill>
                <a:latin typeface="Garamond" panose="02020404030301010803" pitchFamily="18" charset="0"/>
              </a:endParaRPr>
            </a:p>
          </p:txBody>
        </p:sp>
        <p:sp>
          <p:nvSpPr>
            <p:cNvPr id="54279" name="矩形 6"/>
            <p:cNvSpPr/>
            <p:nvPr/>
          </p:nvSpPr>
          <p:spPr>
            <a:xfrm>
              <a:off x="9338" y="10125"/>
              <a:ext cx="3950" cy="719"/>
            </a:xfrm>
            <a:prstGeom prst="rect">
              <a:avLst/>
            </a:prstGeom>
            <a:noFill/>
            <a:ln w="9525">
              <a:noFill/>
            </a:ln>
          </p:spPr>
          <p:txBody>
            <a:bodyPr wrap="square">
              <a:spAutoFit/>
            </a:bodyPr>
            <a:lstStyle/>
            <a:p>
              <a:pPr eaLnBrk="1" hangingPunct="1"/>
              <a:r>
                <a:rPr lang="zh-CN" altLang="en-US" b="1" dirty="0">
                  <a:solidFill>
                    <a:srgbClr val="C00000"/>
                  </a:solidFill>
                  <a:latin typeface="仿宋_GB2312" pitchFamily="49" charset="-122"/>
                  <a:ea typeface="仿宋_GB2312" pitchFamily="49" charset="-122"/>
                </a:rPr>
                <a:t>减压阀（两级同心阀）</a:t>
              </a:r>
              <a:endParaRPr lang="zh-CN" altLang="en-US" dirty="0">
                <a:solidFill>
                  <a:srgbClr val="C00000"/>
                </a:solidFill>
                <a:latin typeface="Garamond" panose="02020404030301010803" pitchFamily="18" charset="0"/>
              </a:endParaRPr>
            </a:p>
          </p:txBody>
        </p:sp>
        <p:sp>
          <p:nvSpPr>
            <p:cNvPr id="54284" name="矩形 13"/>
            <p:cNvSpPr/>
            <p:nvPr/>
          </p:nvSpPr>
          <p:spPr>
            <a:xfrm>
              <a:off x="3530" y="4388"/>
              <a:ext cx="2105" cy="538"/>
            </a:xfrm>
            <a:prstGeom prst="rect">
              <a:avLst/>
            </a:prstGeom>
            <a:noFill/>
            <a:ln w="9525">
              <a:noFill/>
            </a:ln>
          </p:spPr>
          <p:txBody>
            <a:bodyPr wrap="square">
              <a:spAutoFit/>
            </a:bodyPr>
            <a:lstStyle/>
            <a:p>
              <a:pPr eaLnBrk="1" hangingPunct="1"/>
              <a:r>
                <a:rPr lang="zh-CN" altLang="en-US" sz="1200" b="1" dirty="0">
                  <a:solidFill>
                    <a:srgbClr val="FF0000"/>
                  </a:solidFill>
                  <a:latin typeface="Garamond" panose="02020404030301010803" pitchFamily="18" charset="0"/>
                </a:rPr>
                <a:t>内部通道回油箱</a:t>
              </a:r>
            </a:p>
          </p:txBody>
        </p:sp>
        <p:sp>
          <p:nvSpPr>
            <p:cNvPr id="54286" name="矩形 15"/>
            <p:cNvSpPr/>
            <p:nvPr/>
          </p:nvSpPr>
          <p:spPr>
            <a:xfrm>
              <a:off x="10653" y="4235"/>
              <a:ext cx="2254" cy="538"/>
            </a:xfrm>
            <a:prstGeom prst="rect">
              <a:avLst/>
            </a:prstGeom>
            <a:noFill/>
            <a:ln w="9525">
              <a:noFill/>
            </a:ln>
          </p:spPr>
          <p:txBody>
            <a:bodyPr wrap="square">
              <a:spAutoFit/>
            </a:bodyPr>
            <a:lstStyle/>
            <a:p>
              <a:pPr eaLnBrk="1" hangingPunct="1"/>
              <a:r>
                <a:rPr lang="zh-CN" altLang="en-US" sz="1200" b="1" dirty="0">
                  <a:solidFill>
                    <a:srgbClr val="FF0000"/>
                  </a:solidFill>
                  <a:latin typeface="Garamond" panose="02020404030301010803" pitchFamily="18" charset="0"/>
                </a:rPr>
                <a:t>卸油口</a:t>
              </a:r>
              <a:r>
                <a:rPr lang="en-US" altLang="zh-CN" sz="1200" b="1" dirty="0">
                  <a:solidFill>
                    <a:srgbClr val="FF0000"/>
                  </a:solidFill>
                  <a:latin typeface="Garamond" panose="02020404030301010803" pitchFamily="18" charset="0"/>
                </a:rPr>
                <a:t>L</a:t>
              </a:r>
              <a:r>
                <a:rPr lang="zh-CN" altLang="en-US" sz="1200" b="1" dirty="0">
                  <a:solidFill>
                    <a:srgbClr val="FF0000"/>
                  </a:solidFill>
                  <a:latin typeface="Garamond" panose="02020404030301010803" pitchFamily="18" charset="0"/>
                </a:rPr>
                <a:t>回油箱</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02690"/>
            <a:ext cx="8781415" cy="54013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277495" y="1191895"/>
            <a:ext cx="8486140" cy="5412740"/>
          </a:xfrm>
        </p:spPr>
        <p:txBody>
          <a:bodyPr vert="horz" wrap="square" lIns="91440" tIns="45720" rIns="91440" bIns="45720" anchor="t"/>
          <a:lstStyle/>
          <a:p>
            <a:pPr algn="just" eaLnBrk="1" latinLnBrk="0" hangingPunct="1">
              <a:lnSpc>
                <a:spcPct val="125000"/>
              </a:lnSpc>
              <a:spcBef>
                <a:spcPts val="0"/>
              </a:spcBef>
              <a:buClrTx/>
              <a:buSzTx/>
              <a:buFont typeface="Wingdings" panose="05000000000000000000" pitchFamily="2" charset="2"/>
              <a:buNone/>
            </a:pPr>
            <a:r>
              <a:rPr lang="zh-CN" altLang="en-US" sz="20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2、工作原理</a:t>
            </a:r>
            <a:endParaRPr lang="zh-CN" altLang="en-US" sz="2000" b="1" dirty="0">
              <a:solidFill>
                <a:srgbClr val="C30000"/>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① 将出口压力油引至主阀芯上腔和先导阀前腔；</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② 当</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出口压力大于减压阀的调定压力</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时，</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先导阀开启</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，主阀芯上移，减压缝隙关小，减压阀才起减压作用且保证出口压力为定值。</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52</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4773930" cy="645160"/>
          </a:xfrm>
          <a:prstGeom prst="rect">
            <a:avLst/>
          </a:prstGeom>
          <a:noFill/>
        </p:spPr>
        <p:txBody>
          <a:bodyPr wrap="none" rtlCol="0" anchor="t">
            <a:spAutoFit/>
          </a:bodyPr>
          <a:lstStyle/>
          <a:p>
            <a:pPr algn="l"/>
            <a:r>
              <a:rPr sz="3600" b="1" dirty="0">
                <a:solidFill>
                  <a:srgbClr val="111E2C"/>
                </a:solidFill>
                <a:latin typeface="Hiragino Sans GB W6" panose="020B0300000000000000" charset="-122"/>
                <a:ea typeface="Hiragino Sans GB W6" panose="020B0300000000000000" charset="-122"/>
                <a:sym typeface="+mn-ea"/>
              </a:rPr>
              <a:t>（一）结构及工作原理</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10" name="组合 9"/>
          <p:cNvGrpSpPr/>
          <p:nvPr/>
        </p:nvGrpSpPr>
        <p:grpSpPr>
          <a:xfrm>
            <a:off x="1705782" y="2844827"/>
            <a:ext cx="5460365" cy="3629025"/>
            <a:chOff x="3891" y="3693"/>
            <a:chExt cx="9755" cy="6715"/>
          </a:xfrm>
        </p:grpSpPr>
        <p:pic>
          <p:nvPicPr>
            <p:cNvPr id="55300" name="Picture 5"/>
            <p:cNvPicPr>
              <a:picLocks noChangeAspect="1"/>
            </p:cNvPicPr>
            <p:nvPr/>
          </p:nvPicPr>
          <p:blipFill>
            <a:blip r:embed="rId5" cstate="print">
              <a:clrChange>
                <a:clrFrom>
                  <a:srgbClr val="FDFDFD">
                    <a:alpha val="100000"/>
                  </a:srgbClr>
                </a:clrFrom>
                <a:clrTo>
                  <a:srgbClr val="FDFDFD">
                    <a:alpha val="100000"/>
                    <a:alpha val="0"/>
                  </a:srgbClr>
                </a:clrTo>
              </a:clrChange>
            </a:blip>
            <a:stretch>
              <a:fillRect/>
            </a:stretch>
          </p:blipFill>
          <p:spPr>
            <a:xfrm>
              <a:off x="3891" y="3693"/>
              <a:ext cx="9755" cy="6715"/>
            </a:xfrm>
            <a:prstGeom prst="rect">
              <a:avLst/>
            </a:prstGeom>
            <a:noFill/>
            <a:ln w="9525">
              <a:noFill/>
            </a:ln>
          </p:spPr>
        </p:pic>
        <p:sp>
          <p:nvSpPr>
            <p:cNvPr id="55301" name="矩形 39"/>
            <p:cNvSpPr/>
            <p:nvPr/>
          </p:nvSpPr>
          <p:spPr>
            <a:xfrm>
              <a:off x="5368" y="8193"/>
              <a:ext cx="1382" cy="681"/>
            </a:xfrm>
            <a:prstGeom prst="rect">
              <a:avLst/>
            </a:prstGeom>
            <a:noFill/>
            <a:ln w="9525">
              <a:noFill/>
            </a:ln>
          </p:spPr>
          <p:txBody>
            <a:bodyPr wrap="square">
              <a:spAutoFit/>
            </a:bodyPr>
            <a:lstStyle/>
            <a:p>
              <a:pPr eaLnBrk="1" hangingPunct="1"/>
              <a:r>
                <a:rPr lang="zh-CN" altLang="en-US" sz="900" b="1" dirty="0">
                  <a:solidFill>
                    <a:srgbClr val="FF0000"/>
                  </a:solidFill>
                  <a:latin typeface="Garamond" panose="02020404030301010803" pitchFamily="18" charset="0"/>
                </a:rPr>
                <a:t>    阻尼小孔</a:t>
              </a:r>
              <a:endParaRPr lang="en-US" altLang="zh-CN" sz="900" b="1" dirty="0">
                <a:solidFill>
                  <a:srgbClr val="FF0000"/>
                </a:solidFill>
                <a:latin typeface="Garamond" panose="02020404030301010803" pitchFamily="18" charset="0"/>
              </a:endParaRPr>
            </a:p>
            <a:p>
              <a:pPr eaLnBrk="1" hangingPunct="1"/>
              <a:r>
                <a:rPr lang="zh-CN" altLang="en-US" sz="900" b="1" dirty="0">
                  <a:solidFill>
                    <a:srgbClr val="FF0000"/>
                  </a:solidFill>
                  <a:latin typeface="Garamond" panose="02020404030301010803" pitchFamily="18" charset="0"/>
                </a:rPr>
                <a:t>（长度有限）</a:t>
              </a:r>
            </a:p>
          </p:txBody>
        </p:sp>
        <p:sp>
          <p:nvSpPr>
            <p:cNvPr id="55303" name="矩形 39"/>
            <p:cNvSpPr/>
            <p:nvPr/>
          </p:nvSpPr>
          <p:spPr>
            <a:xfrm>
              <a:off x="9256" y="6646"/>
              <a:ext cx="1709" cy="681"/>
            </a:xfrm>
            <a:prstGeom prst="rect">
              <a:avLst/>
            </a:prstGeom>
            <a:noFill/>
            <a:ln w="9525">
              <a:noFill/>
            </a:ln>
          </p:spPr>
          <p:txBody>
            <a:bodyPr wrap="square">
              <a:spAutoFit/>
            </a:bodyPr>
            <a:lstStyle/>
            <a:p>
              <a:pPr eaLnBrk="1" hangingPunct="1"/>
              <a:r>
                <a:rPr lang="zh-CN" altLang="en-US" sz="900" b="1" dirty="0">
                  <a:solidFill>
                    <a:srgbClr val="FF0000"/>
                  </a:solidFill>
                  <a:latin typeface="Garamond" panose="02020404030301010803" pitchFamily="18" charset="0"/>
                </a:rPr>
                <a:t>出油口接</a:t>
              </a:r>
              <a:endParaRPr lang="en-US" altLang="zh-CN" sz="900" b="1" dirty="0">
                <a:solidFill>
                  <a:srgbClr val="FF0000"/>
                </a:solidFill>
                <a:latin typeface="Garamond" panose="02020404030301010803" pitchFamily="18" charset="0"/>
              </a:endParaRPr>
            </a:p>
            <a:p>
              <a:pPr eaLnBrk="1" hangingPunct="1"/>
              <a:r>
                <a:rPr lang="zh-CN" altLang="en-US" sz="900" b="1" dirty="0">
                  <a:solidFill>
                    <a:srgbClr val="FF0000"/>
                  </a:solidFill>
                  <a:latin typeface="Garamond" panose="02020404030301010803" pitchFamily="18" charset="0"/>
                </a:rPr>
                <a:t>执行元件</a:t>
              </a:r>
            </a:p>
          </p:txBody>
        </p:sp>
        <p:sp>
          <p:nvSpPr>
            <p:cNvPr id="55304" name="矩形 39"/>
            <p:cNvSpPr/>
            <p:nvPr/>
          </p:nvSpPr>
          <p:spPr>
            <a:xfrm>
              <a:off x="9633" y="5807"/>
              <a:ext cx="1575" cy="425"/>
            </a:xfrm>
            <a:prstGeom prst="rect">
              <a:avLst/>
            </a:prstGeom>
            <a:noFill/>
            <a:ln w="9525">
              <a:noFill/>
            </a:ln>
          </p:spPr>
          <p:txBody>
            <a:bodyPr>
              <a:spAutoFit/>
            </a:bodyPr>
            <a:lstStyle/>
            <a:p>
              <a:pPr eaLnBrk="1" hangingPunct="1"/>
              <a:r>
                <a:rPr lang="zh-CN" altLang="en-US" sz="900" b="1" dirty="0">
                  <a:solidFill>
                    <a:srgbClr val="FF0000"/>
                  </a:solidFill>
                  <a:latin typeface="Garamond" panose="02020404030301010803" pitchFamily="18" charset="0"/>
                </a:rPr>
                <a:t>进油口接泵</a:t>
              </a:r>
            </a:p>
          </p:txBody>
        </p:sp>
        <p:sp>
          <p:nvSpPr>
            <p:cNvPr id="55309" name="矩形 19"/>
            <p:cNvSpPr/>
            <p:nvPr/>
          </p:nvSpPr>
          <p:spPr>
            <a:xfrm>
              <a:off x="6469" y="3713"/>
              <a:ext cx="1779" cy="425"/>
            </a:xfrm>
            <a:prstGeom prst="rect">
              <a:avLst/>
            </a:prstGeom>
            <a:noFill/>
            <a:ln w="9525">
              <a:noFill/>
            </a:ln>
          </p:spPr>
          <p:txBody>
            <a:bodyPr wrap="square">
              <a:spAutoFit/>
            </a:bodyPr>
            <a:lstStyle/>
            <a:p>
              <a:pPr eaLnBrk="1" hangingPunct="1"/>
              <a:r>
                <a:rPr lang="zh-CN" altLang="en-US" sz="900" b="1" dirty="0">
                  <a:solidFill>
                    <a:srgbClr val="FF0000"/>
                  </a:solidFill>
                  <a:latin typeface="Garamond" panose="02020404030301010803" pitchFamily="18" charset="0"/>
                </a:rPr>
                <a:t>卸油口</a:t>
              </a:r>
              <a:r>
                <a:rPr lang="en-US" altLang="zh-CN" sz="900" b="1" dirty="0">
                  <a:solidFill>
                    <a:srgbClr val="FF0000"/>
                  </a:solidFill>
                  <a:latin typeface="Garamond" panose="02020404030301010803" pitchFamily="18" charset="0"/>
                </a:rPr>
                <a:t>L</a:t>
              </a:r>
              <a:r>
                <a:rPr lang="zh-CN" altLang="en-US" sz="900" b="1" dirty="0">
                  <a:solidFill>
                    <a:srgbClr val="FF0000"/>
                  </a:solidFill>
                  <a:latin typeface="Garamond" panose="02020404030301010803" pitchFamily="18" charset="0"/>
                </a:rPr>
                <a:t>回油箱</a:t>
              </a:r>
            </a:p>
          </p:txBody>
        </p:sp>
        <p:sp>
          <p:nvSpPr>
            <p:cNvPr id="55311" name="矩形 39"/>
            <p:cNvSpPr/>
            <p:nvPr/>
          </p:nvSpPr>
          <p:spPr>
            <a:xfrm>
              <a:off x="7693" y="8963"/>
              <a:ext cx="1272" cy="425"/>
            </a:xfrm>
            <a:prstGeom prst="rect">
              <a:avLst/>
            </a:prstGeom>
            <a:noFill/>
            <a:ln w="9525">
              <a:noFill/>
            </a:ln>
          </p:spPr>
          <p:txBody>
            <a:bodyPr wrap="square">
              <a:spAutoFit/>
            </a:bodyPr>
            <a:lstStyle/>
            <a:p>
              <a:pPr eaLnBrk="1" hangingPunct="1"/>
              <a:r>
                <a:rPr lang="zh-CN" altLang="en-US" sz="900" b="1" dirty="0">
                  <a:solidFill>
                    <a:srgbClr val="FF0000"/>
                  </a:solidFill>
                  <a:latin typeface="Garamond" panose="02020404030301010803" pitchFamily="18" charset="0"/>
                </a:rPr>
                <a:t>阻尼孔</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5000"/>
          </a:blip>
          <a:stretch>
            <a:fillRect/>
          </a:stretch>
        </a:blipFill>
        <a:effectLst/>
      </p:bgPr>
    </p:bg>
    <p:spTree>
      <p:nvGrpSpPr>
        <p:cNvPr id="1" name=""/>
        <p:cNvGrpSpPr/>
        <p:nvPr/>
      </p:nvGrpSpPr>
      <p:grpSpPr>
        <a:xfrm>
          <a:off x="0" y="0"/>
          <a:ext cx="0" cy="0"/>
          <a:chOff x="0" y="0"/>
          <a:chExt cx="0" cy="0"/>
        </a:xfrm>
      </p:grpSpPr>
      <p:sp>
        <p:nvSpPr>
          <p:cNvPr id="43017" name="Freeform 7"/>
          <p:cNvSpPr/>
          <p:nvPr/>
        </p:nvSpPr>
        <p:spPr>
          <a:xfrm>
            <a:off x="1101090" y="788035"/>
            <a:ext cx="275590" cy="469900"/>
          </a:xfrm>
          <a:custGeom>
            <a:avLst/>
            <a:gdLst/>
            <a:ahLst/>
            <a:cxnLst>
              <a:cxn ang="0">
                <a:pos x="0" y="0"/>
              </a:cxn>
              <a:cxn ang="0">
                <a:pos x="82550" y="107165"/>
              </a:cxn>
              <a:cxn ang="0">
                <a:pos x="82550" y="470336"/>
              </a:cxn>
              <a:cxn ang="0">
                <a:pos x="0" y="363171"/>
              </a:cxn>
              <a:cxn ang="0">
                <a:pos x="0" y="0"/>
              </a:cxn>
            </a:cxnLst>
            <a:rect l="0" t="0" r="0" b="0"/>
            <a:pathLst>
              <a:path w="102" h="474">
                <a:moveTo>
                  <a:pt x="0" y="0"/>
                </a:moveTo>
                <a:lnTo>
                  <a:pt x="102" y="108"/>
                </a:lnTo>
                <a:lnTo>
                  <a:pt x="102" y="474"/>
                </a:lnTo>
                <a:lnTo>
                  <a:pt x="0" y="366"/>
                </a:lnTo>
                <a:lnTo>
                  <a:pt x="0" y="0"/>
                </a:lnTo>
                <a:close/>
              </a:path>
            </a:pathLst>
          </a:custGeom>
          <a:solidFill>
            <a:schemeClr val="tx1">
              <a:lumMod val="65000"/>
              <a:lumOff val="35000"/>
            </a:schemeClr>
          </a:solidFill>
          <a:ln w="9525">
            <a:noFill/>
          </a:ln>
        </p:spPr>
        <p:txBody>
          <a:bodyPr/>
          <a:lstStyle/>
          <a:p>
            <a:endParaRPr lang="zh-CN" altLang="en-US" sz="6600"/>
          </a:p>
        </p:txBody>
      </p:sp>
      <p:sp>
        <p:nvSpPr>
          <p:cNvPr id="7" name="矩形 6"/>
          <p:cNvSpPr/>
          <p:nvPr/>
        </p:nvSpPr>
        <p:spPr>
          <a:xfrm>
            <a:off x="1263015" y="1141095"/>
            <a:ext cx="7242810" cy="536638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53</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43018" name="Freeform 9"/>
          <p:cNvSpPr/>
          <p:nvPr/>
        </p:nvSpPr>
        <p:spPr>
          <a:xfrm>
            <a:off x="1049020" y="556895"/>
            <a:ext cx="3148330" cy="584200"/>
          </a:xfrm>
          <a:custGeom>
            <a:avLst/>
            <a:gdLst/>
            <a:ahLst/>
            <a:cxnLst>
              <a:cxn ang="0">
                <a:pos x="0" y="0"/>
              </a:cxn>
              <a:cxn ang="0">
                <a:pos x="2062163" y="0"/>
              </a:cxn>
              <a:cxn ang="0">
                <a:pos x="1943145" y="183707"/>
              </a:cxn>
              <a:cxn ang="0">
                <a:pos x="2062163" y="363442"/>
              </a:cxn>
              <a:cxn ang="0">
                <a:pos x="0" y="363442"/>
              </a:cxn>
              <a:cxn ang="0">
                <a:pos x="0" y="0"/>
              </a:cxn>
            </a:cxnLst>
            <a:rect l="0" t="0" r="0" b="0"/>
            <a:pathLst>
              <a:path w="2547" h="366">
                <a:moveTo>
                  <a:pt x="0" y="0"/>
                </a:moveTo>
                <a:lnTo>
                  <a:pt x="2547" y="0"/>
                </a:lnTo>
                <a:lnTo>
                  <a:pt x="2400" y="185"/>
                </a:lnTo>
                <a:lnTo>
                  <a:pt x="2547" y="366"/>
                </a:lnTo>
                <a:lnTo>
                  <a:pt x="0" y="366"/>
                </a:lnTo>
                <a:lnTo>
                  <a:pt x="0" y="0"/>
                </a:lnTo>
                <a:close/>
              </a:path>
            </a:pathLst>
          </a:custGeom>
          <a:solidFill>
            <a:schemeClr val="accent1">
              <a:lumMod val="50000"/>
            </a:schemeClr>
          </a:solidFill>
          <a:ln w="9525">
            <a:noFill/>
          </a:ln>
        </p:spPr>
        <p:txBody>
          <a:bodyPr/>
          <a:lstStyle/>
          <a:p>
            <a:endParaRPr lang="zh-CN" altLang="en-US" sz="6600"/>
          </a:p>
        </p:txBody>
      </p:sp>
      <p:sp>
        <p:nvSpPr>
          <p:cNvPr id="6" name="文本框 5"/>
          <p:cNvSpPr txBox="1"/>
          <p:nvPr/>
        </p:nvSpPr>
        <p:spPr>
          <a:xfrm>
            <a:off x="1485900" y="557530"/>
            <a:ext cx="2339975" cy="583565"/>
          </a:xfrm>
          <a:prstGeom prst="rect">
            <a:avLst/>
          </a:prstGeom>
          <a:noFill/>
        </p:spPr>
        <p:txBody>
          <a:bodyPr wrap="square" rtlCol="0" anchor="t">
            <a:spAutoFit/>
          </a:bodyPr>
          <a:lstStyle/>
          <a:p>
            <a:r>
              <a:rPr lang="zh-CN" altLang="en-US" sz="3200" b="1">
                <a:solidFill>
                  <a:schemeClr val="bg1"/>
                </a:solidFill>
                <a:latin typeface="Yuanti SC Bold" panose="02010600040101010101" charset="-122"/>
                <a:ea typeface="Yuanti SC Bold" panose="02010600040101010101" charset="-122"/>
              </a:rPr>
              <a:t>工作原理</a:t>
            </a:r>
          </a:p>
        </p:txBody>
      </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9" name="组合 8"/>
          <p:cNvGrpSpPr/>
          <p:nvPr/>
        </p:nvGrpSpPr>
        <p:grpSpPr>
          <a:xfrm>
            <a:off x="1486535" y="1141730"/>
            <a:ext cx="6771005" cy="5365750"/>
            <a:chOff x="3118" y="1205"/>
            <a:chExt cx="9980" cy="9085"/>
          </a:xfrm>
        </p:grpSpPr>
        <p:pic>
          <p:nvPicPr>
            <p:cNvPr id="56324" name="Picture 5"/>
            <p:cNvPicPr>
              <a:picLocks noChangeAspect="1"/>
            </p:cNvPicPr>
            <p:nvPr/>
          </p:nvPicPr>
          <p:blipFill>
            <a:blip r:embed="rId5"/>
            <a:stretch>
              <a:fillRect/>
            </a:stretch>
          </p:blipFill>
          <p:spPr>
            <a:xfrm>
              <a:off x="3118" y="1205"/>
              <a:ext cx="9980" cy="9085"/>
            </a:xfrm>
            <a:prstGeom prst="rect">
              <a:avLst/>
            </a:prstGeom>
            <a:noFill/>
            <a:ln w="9525">
              <a:noFill/>
            </a:ln>
          </p:spPr>
        </p:pic>
        <p:sp>
          <p:nvSpPr>
            <p:cNvPr id="56325" name="矩形 4"/>
            <p:cNvSpPr/>
            <p:nvPr/>
          </p:nvSpPr>
          <p:spPr>
            <a:xfrm>
              <a:off x="9834" y="8826"/>
              <a:ext cx="2270" cy="519"/>
            </a:xfrm>
            <a:prstGeom prst="rect">
              <a:avLst/>
            </a:prstGeom>
            <a:noFill/>
            <a:ln w="9525">
              <a:noFill/>
            </a:ln>
          </p:spPr>
          <p:txBody>
            <a:bodyPr wrap="square">
              <a:spAutoFit/>
            </a:bodyPr>
            <a:lstStyle/>
            <a:p>
              <a:pPr eaLnBrk="1" hangingPunct="1"/>
              <a:r>
                <a:rPr lang="zh-CN" altLang="en-US" sz="1400" b="1" dirty="0">
                  <a:solidFill>
                    <a:srgbClr val="FF0000"/>
                  </a:solidFill>
                  <a:latin typeface="Garamond" panose="02020404030301010803" pitchFamily="18" charset="0"/>
                </a:rPr>
                <a:t>（力士乐公司）</a:t>
              </a:r>
            </a:p>
          </p:txBody>
        </p:sp>
        <p:sp>
          <p:nvSpPr>
            <p:cNvPr id="56338" name="矩形 39"/>
            <p:cNvSpPr/>
            <p:nvPr/>
          </p:nvSpPr>
          <p:spPr>
            <a:xfrm>
              <a:off x="5850" y="8438"/>
              <a:ext cx="1018" cy="624"/>
            </a:xfrm>
            <a:prstGeom prst="rect">
              <a:avLst/>
            </a:prstGeom>
            <a:noFill/>
            <a:ln w="9525">
              <a:noFill/>
            </a:ln>
          </p:spPr>
          <p:txBody>
            <a:bodyPr wrap="square">
              <a:spAutoFit/>
            </a:bodyPr>
            <a:lstStyle/>
            <a:p>
              <a:pPr eaLnBrk="1" hangingPunct="1"/>
              <a:r>
                <a:rPr lang="zh-CN" altLang="en-US" sz="900" b="1" dirty="0">
                  <a:solidFill>
                    <a:srgbClr val="FF0000"/>
                  </a:solidFill>
                  <a:latin typeface="Garamond" panose="02020404030301010803" pitchFamily="18" charset="0"/>
                </a:rPr>
                <a:t>出油口接</a:t>
              </a:r>
              <a:endParaRPr lang="en-US" altLang="zh-CN" sz="900" b="1" dirty="0">
                <a:solidFill>
                  <a:srgbClr val="FF0000"/>
                </a:solidFill>
                <a:latin typeface="Garamond" panose="02020404030301010803" pitchFamily="18" charset="0"/>
              </a:endParaRPr>
            </a:p>
            <a:p>
              <a:pPr eaLnBrk="1" hangingPunct="1"/>
              <a:r>
                <a:rPr lang="zh-CN" altLang="en-US" sz="900" b="1" dirty="0">
                  <a:solidFill>
                    <a:srgbClr val="FF0000"/>
                  </a:solidFill>
                  <a:latin typeface="Garamond" panose="02020404030301010803" pitchFamily="18" charset="0"/>
                </a:rPr>
                <a:t>执行元件</a:t>
              </a:r>
            </a:p>
          </p:txBody>
        </p:sp>
        <p:sp>
          <p:nvSpPr>
            <p:cNvPr id="56339" name="矩形 39"/>
            <p:cNvSpPr/>
            <p:nvPr/>
          </p:nvSpPr>
          <p:spPr>
            <a:xfrm>
              <a:off x="7200" y="8325"/>
              <a:ext cx="1575" cy="389"/>
            </a:xfrm>
            <a:prstGeom prst="rect">
              <a:avLst/>
            </a:prstGeom>
            <a:noFill/>
            <a:ln w="9525">
              <a:noFill/>
            </a:ln>
          </p:spPr>
          <p:txBody>
            <a:bodyPr>
              <a:spAutoFit/>
            </a:bodyPr>
            <a:lstStyle/>
            <a:p>
              <a:pPr eaLnBrk="1" hangingPunct="1"/>
              <a:r>
                <a:rPr lang="zh-CN" altLang="en-US" sz="900" b="1" dirty="0">
                  <a:solidFill>
                    <a:srgbClr val="FF0000"/>
                  </a:solidFill>
                  <a:latin typeface="Garamond" panose="02020404030301010803" pitchFamily="18" charset="0"/>
                </a:rPr>
                <a:t>进油口接泵</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018"/>
                                        </p:tgtEl>
                                        <p:attrNameLst>
                                          <p:attrName>style.visibility</p:attrName>
                                        </p:attrNameLst>
                                      </p:cBhvr>
                                      <p:to>
                                        <p:strVal val="visible"/>
                                      </p:to>
                                    </p:set>
                                    <p:animEffect transition="in" filter="wipe(left)">
                                      <p:cBhvr>
                                        <p:cTn id="7" dur="500"/>
                                        <p:tgtEl>
                                          <p:spTgt spid="4301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3017"/>
                                        </p:tgtEl>
                                        <p:attrNameLst>
                                          <p:attrName>style.visibility</p:attrName>
                                        </p:attrNameLst>
                                      </p:cBhvr>
                                      <p:to>
                                        <p:strVal val="visible"/>
                                      </p:to>
                                    </p:set>
                                    <p:animEffect transition="in" filter="wipe(right)">
                                      <p:cBhvr>
                                        <p:cTn id="11" dur="300"/>
                                        <p:tgtEl>
                                          <p:spTgt spid="43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54</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12700" y="6106160"/>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6" name="组合 5"/>
          <p:cNvGrpSpPr/>
          <p:nvPr/>
        </p:nvGrpSpPr>
        <p:grpSpPr>
          <a:xfrm>
            <a:off x="1122045" y="569595"/>
            <a:ext cx="7156450" cy="730885"/>
            <a:chOff x="1989" y="897"/>
            <a:chExt cx="10648" cy="1151"/>
          </a:xfrm>
        </p:grpSpPr>
        <p:sp>
          <p:nvSpPr>
            <p:cNvPr id="9" name="Freeform 6"/>
            <p:cNvSpPr/>
            <p:nvPr/>
          </p:nvSpPr>
          <p:spPr>
            <a:xfrm>
              <a:off x="1989" y="897"/>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a:p>
          </p:txBody>
        </p:sp>
        <p:sp>
          <p:nvSpPr>
            <p:cNvPr id="10" name="Freeform 7"/>
            <p:cNvSpPr/>
            <p:nvPr/>
          </p:nvSpPr>
          <p:spPr>
            <a:xfrm>
              <a:off x="2019" y="1044"/>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a:p>
          </p:txBody>
        </p:sp>
        <p:sp>
          <p:nvSpPr>
            <p:cNvPr id="11" name="文本框 10"/>
            <p:cNvSpPr txBox="1"/>
            <p:nvPr/>
          </p:nvSpPr>
          <p:spPr>
            <a:xfrm>
              <a:off x="2755" y="919"/>
              <a:ext cx="9187" cy="1016"/>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减压阀与溢流阀的不同之处</a:t>
              </a:r>
            </a:p>
          </p:txBody>
        </p:sp>
      </p:grpSp>
      <p:sp>
        <p:nvSpPr>
          <p:cNvPr id="19" name="圆角矩形 3"/>
          <p:cNvSpPr/>
          <p:nvPr/>
        </p:nvSpPr>
        <p:spPr>
          <a:xfrm>
            <a:off x="148590" y="1300480"/>
            <a:ext cx="8863330" cy="5126355"/>
          </a:xfrm>
          <a:prstGeom prst="roundRect">
            <a:avLst>
              <a:gd name="adj" fmla="val 4486"/>
            </a:avLst>
          </a:prstGeom>
          <a:solidFill>
            <a:schemeClr val="accent1">
              <a:lumMod val="20000"/>
              <a:lumOff val="80000"/>
              <a:alpha val="4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dirty="0">
              <a:solidFill>
                <a:schemeClr val="accent1"/>
              </a:solidFill>
              <a:latin typeface="Arial" panose="020B0604020202020204" pitchFamily="34" charset="0"/>
            </a:endParaRPr>
          </a:p>
        </p:txBody>
      </p:sp>
      <p:sp>
        <p:nvSpPr>
          <p:cNvPr id="20" name="Rectangle 3"/>
          <p:cNvSpPr>
            <a:spLocks noGrp="1"/>
          </p:cNvSpPr>
          <p:nvPr>
            <p:ph idx="1"/>
          </p:nvPr>
        </p:nvSpPr>
        <p:spPr>
          <a:xfrm>
            <a:off x="332105" y="1456690"/>
            <a:ext cx="5062855" cy="2374900"/>
          </a:xfrm>
        </p:spPr>
        <p:txBody>
          <a:bodyPr vert="horz" wrap="square" lIns="91440" tIns="45720" rIns="91440" bIns="45720" anchor="t"/>
          <a:lstStyle/>
          <a:p>
            <a:pPr algn="just" eaLnBrk="1" latinLnBrk="0"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①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控制对象：</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减压阀控制出口压力为定值；</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溢流阀控制进口压力为定值。</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②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阀口初始状态：</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减压阀阀口状态常开；</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溢流阀阀口状态常闭。</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60000"/>
              </a:lnSpc>
              <a:buFont typeface="Wingdings" panose="05000000000000000000" pitchFamily="2" charset="2"/>
              <a:buNone/>
            </a:pPr>
            <a:endParaRPr lang="zh-CN" altLang="en-US" sz="2000" dirty="0">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grpSp>
        <p:nvGrpSpPr>
          <p:cNvPr id="21" name="组合 20"/>
          <p:cNvGrpSpPr/>
          <p:nvPr/>
        </p:nvGrpSpPr>
        <p:grpSpPr>
          <a:xfrm>
            <a:off x="5395595" y="1456690"/>
            <a:ext cx="3498215" cy="2375535"/>
            <a:chOff x="8675" y="1318"/>
            <a:chExt cx="5443" cy="3572"/>
          </a:xfrm>
        </p:grpSpPr>
        <p:pic>
          <p:nvPicPr>
            <p:cNvPr id="45060" name="Picture 4" descr="9"/>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8675" y="1318"/>
              <a:ext cx="5443" cy="3572"/>
            </a:xfrm>
            <a:prstGeom prst="rect">
              <a:avLst/>
            </a:prstGeom>
            <a:noFill/>
            <a:ln w="9525">
              <a:noFill/>
            </a:ln>
          </p:spPr>
        </p:pic>
        <p:sp>
          <p:nvSpPr>
            <p:cNvPr id="57349" name="矩形 4"/>
            <p:cNvSpPr/>
            <p:nvPr/>
          </p:nvSpPr>
          <p:spPr>
            <a:xfrm>
              <a:off x="11876" y="3159"/>
              <a:ext cx="957" cy="391"/>
            </a:xfrm>
            <a:prstGeom prst="rect">
              <a:avLst/>
            </a:prstGeom>
            <a:noFill/>
            <a:ln w="9525">
              <a:noFill/>
            </a:ln>
          </p:spPr>
          <p:txBody>
            <a:bodyPr wrap="square">
              <a:spAutoFit/>
            </a:bodyPr>
            <a:lstStyle/>
            <a:p>
              <a:pPr eaLnBrk="1" hangingPunct="1"/>
              <a:r>
                <a:rPr lang="zh-CN" altLang="en-US" sz="1100" b="1" dirty="0">
                  <a:solidFill>
                    <a:srgbClr val="FF0000"/>
                  </a:solidFill>
                  <a:latin typeface="Garamond" panose="02020404030301010803" pitchFamily="18" charset="0"/>
                </a:rPr>
                <a:t>单向阀</a:t>
              </a:r>
            </a:p>
          </p:txBody>
        </p:sp>
        <p:sp>
          <p:nvSpPr>
            <p:cNvPr id="57351" name="矩形 8"/>
            <p:cNvSpPr/>
            <p:nvPr/>
          </p:nvSpPr>
          <p:spPr>
            <a:xfrm>
              <a:off x="11009" y="3430"/>
              <a:ext cx="958" cy="391"/>
            </a:xfrm>
            <a:prstGeom prst="rect">
              <a:avLst/>
            </a:prstGeom>
            <a:noFill/>
            <a:ln w="9525">
              <a:noFill/>
            </a:ln>
          </p:spPr>
          <p:txBody>
            <a:bodyPr wrap="square">
              <a:spAutoFit/>
            </a:bodyPr>
            <a:lstStyle/>
            <a:p>
              <a:pPr eaLnBrk="1" hangingPunct="1"/>
              <a:r>
                <a:rPr lang="zh-CN" altLang="en-US" sz="1100" b="1" dirty="0">
                  <a:solidFill>
                    <a:srgbClr val="FF0000"/>
                  </a:solidFill>
                  <a:latin typeface="Garamond" panose="02020404030301010803" pitchFamily="18" charset="0"/>
                </a:rPr>
                <a:t>减压阀</a:t>
              </a:r>
            </a:p>
          </p:txBody>
        </p:sp>
        <p:sp>
          <p:nvSpPr>
            <p:cNvPr id="57352" name="矩形 9"/>
            <p:cNvSpPr/>
            <p:nvPr/>
          </p:nvSpPr>
          <p:spPr>
            <a:xfrm>
              <a:off x="9113" y="3503"/>
              <a:ext cx="957" cy="391"/>
            </a:xfrm>
            <a:prstGeom prst="rect">
              <a:avLst/>
            </a:prstGeom>
            <a:noFill/>
            <a:ln w="9525">
              <a:noFill/>
            </a:ln>
          </p:spPr>
          <p:txBody>
            <a:bodyPr wrap="square">
              <a:spAutoFit/>
            </a:bodyPr>
            <a:lstStyle/>
            <a:p>
              <a:pPr eaLnBrk="1" hangingPunct="1"/>
              <a:r>
                <a:rPr lang="zh-CN" altLang="en-US" sz="1100" b="1" dirty="0">
                  <a:solidFill>
                    <a:srgbClr val="FF0000"/>
                  </a:solidFill>
                  <a:latin typeface="Garamond" panose="02020404030301010803" pitchFamily="18" charset="0"/>
                </a:rPr>
                <a:t>溢流阀</a:t>
              </a:r>
            </a:p>
          </p:txBody>
        </p:sp>
      </p:grpSp>
      <p:sp>
        <p:nvSpPr>
          <p:cNvPr id="22" name="文本框 21"/>
          <p:cNvSpPr txBox="1"/>
          <p:nvPr/>
        </p:nvSpPr>
        <p:spPr>
          <a:xfrm>
            <a:off x="332105" y="3467100"/>
            <a:ext cx="8388985" cy="2861310"/>
          </a:xfrm>
          <a:prstGeom prst="rect">
            <a:avLst/>
          </a:prstGeom>
          <a:noFill/>
        </p:spPr>
        <p:txBody>
          <a:bodyPr wrap="square" rtlCol="0">
            <a:spAutoFit/>
          </a:bodyPr>
          <a:lstStyle/>
          <a:p>
            <a:pPr marL="342900" indent="-342900" algn="just" eaLnBrk="1" hangingPunct="1">
              <a:lnSpc>
                <a:spcPct val="150000"/>
              </a:lnSpc>
              <a:spcBef>
                <a:spcPts val="0"/>
              </a:spcBef>
              <a:buFont typeface="Wingdings" panose="05000000000000000000" pitchFamily="2" charset="2"/>
            </a:pPr>
            <a:r>
              <a:rPr lang="zh-CN" altLang="en-US" sz="2000" b="1" dirty="0">
                <a:latin typeface="宋体" panose="02010600030101010101" pitchFamily="2" charset="-122"/>
                <a:cs typeface="宋体" panose="02010600030101010101" pitchFamily="2" charset="-122"/>
                <a:sym typeface="+mn-ea"/>
              </a:rPr>
              <a:t>③ </a:t>
            </a:r>
            <a:r>
              <a:rPr lang="zh-CN" altLang="en-US" sz="2000" b="1" dirty="0">
                <a:solidFill>
                  <a:srgbClr val="C00000"/>
                </a:solidFill>
                <a:latin typeface="宋体" panose="02010600030101010101" pitchFamily="2" charset="-122"/>
                <a:cs typeface="宋体" panose="02010600030101010101" pitchFamily="2" charset="-122"/>
                <a:sym typeface="+mn-ea"/>
              </a:rPr>
              <a:t>出口液压油去向：</a:t>
            </a:r>
          </a:p>
          <a:p>
            <a:pPr marL="342900" indent="-342900" algn="just" eaLnBrk="1" hangingPunct="1">
              <a:lnSpc>
                <a:spcPct val="150000"/>
              </a:lnSpc>
              <a:spcBef>
                <a:spcPts val="0"/>
              </a:spcBef>
              <a:buFont typeface="Wingdings" panose="05000000000000000000" pitchFamily="2" charset="2"/>
            </a:pPr>
            <a:r>
              <a:rPr lang="zh-CN" altLang="en-US" sz="2000" b="1" dirty="0">
                <a:latin typeface="宋体" panose="02010600030101010101" pitchFamily="2" charset="-122"/>
                <a:cs typeface="宋体" panose="02010600030101010101" pitchFamily="2" charset="-122"/>
                <a:sym typeface="+mn-ea"/>
              </a:rPr>
              <a:t>   减压阀出口油液去工作，压力不为零；溢流阀出口油液回油箱，压力为零。</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marL="342900" indent="-342900" algn="just" eaLnBrk="1" hangingPunct="1">
              <a:lnSpc>
                <a:spcPct val="150000"/>
              </a:lnSpc>
              <a:spcBef>
                <a:spcPts val="0"/>
              </a:spcBef>
              <a:buFont typeface="Wingdings" panose="05000000000000000000" pitchFamily="2" charset="2"/>
            </a:pPr>
            <a:r>
              <a:rPr lang="zh-CN" altLang="en-US" sz="2000" b="1" dirty="0">
                <a:latin typeface="宋体" panose="02010600030101010101" pitchFamily="2" charset="-122"/>
                <a:cs typeface="宋体" panose="02010600030101010101" pitchFamily="2" charset="-122"/>
                <a:sym typeface="+mn-ea"/>
              </a:rPr>
              <a:t>④ </a:t>
            </a:r>
            <a:r>
              <a:rPr lang="zh-CN" altLang="en-US" sz="2000" b="1" dirty="0">
                <a:solidFill>
                  <a:srgbClr val="C00000"/>
                </a:solidFill>
                <a:latin typeface="宋体" panose="02010600030101010101" pitchFamily="2" charset="-122"/>
                <a:cs typeface="宋体" panose="02010600030101010101" pitchFamily="2" charset="-122"/>
                <a:sym typeface="+mn-ea"/>
              </a:rPr>
              <a:t>先导阀弹簧腔的泄漏油如何排出：</a:t>
            </a:r>
          </a:p>
          <a:p>
            <a:pPr marL="342900" indent="-342900" algn="just" eaLnBrk="1" hangingPunct="1">
              <a:lnSpc>
                <a:spcPct val="150000"/>
              </a:lnSpc>
              <a:spcBef>
                <a:spcPts val="0"/>
              </a:spcBef>
              <a:buFont typeface="Wingdings" panose="05000000000000000000" pitchFamily="2" charset="2"/>
            </a:pPr>
            <a:r>
              <a:rPr lang="zh-CN" altLang="en-US" sz="2000" b="1" dirty="0">
                <a:latin typeface="宋体" panose="02010600030101010101" pitchFamily="2" charset="-122"/>
                <a:cs typeface="宋体" panose="02010600030101010101" pitchFamily="2" charset="-122"/>
                <a:sym typeface="+mn-ea"/>
              </a:rPr>
              <a:t>   减压阀有单独的泄油口回油箱；溢流阀在阀体內设有通道內泄至出口并回油箱。</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55</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12700" y="6106160"/>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7" name="组合 6"/>
          <p:cNvGrpSpPr/>
          <p:nvPr/>
        </p:nvGrpSpPr>
        <p:grpSpPr>
          <a:xfrm>
            <a:off x="2031365" y="569595"/>
            <a:ext cx="5170170" cy="730885"/>
            <a:chOff x="1989" y="897"/>
            <a:chExt cx="10648" cy="1151"/>
          </a:xfrm>
        </p:grpSpPr>
        <p:sp>
          <p:nvSpPr>
            <p:cNvPr id="41988" name="Freeform 6"/>
            <p:cNvSpPr/>
            <p:nvPr/>
          </p:nvSpPr>
          <p:spPr>
            <a:xfrm>
              <a:off x="1989" y="897"/>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a:p>
          </p:txBody>
        </p:sp>
        <p:sp>
          <p:nvSpPr>
            <p:cNvPr id="41989" name="Freeform 7"/>
            <p:cNvSpPr/>
            <p:nvPr/>
          </p:nvSpPr>
          <p:spPr>
            <a:xfrm>
              <a:off x="2019" y="1044"/>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a:p>
          </p:txBody>
        </p:sp>
        <p:sp>
          <p:nvSpPr>
            <p:cNvPr id="5" name="文本框 4"/>
            <p:cNvSpPr txBox="1"/>
            <p:nvPr/>
          </p:nvSpPr>
          <p:spPr>
            <a:xfrm>
              <a:off x="3561" y="919"/>
              <a:ext cx="6840" cy="1016"/>
            </a:xfrm>
            <a:prstGeom prst="rect">
              <a:avLst/>
            </a:prstGeom>
            <a:noFill/>
          </p:spPr>
          <p:txBody>
            <a:bodyPr wrap="square" rtlCol="0" anchor="t">
              <a:spAutoFit/>
            </a:bodyPr>
            <a:lstStyle/>
            <a:p>
              <a:pPr algn="ctr"/>
              <a:r>
                <a:rPr lang="zh-CN" altLang="en-US" sz="3600" b="1" dirty="0">
                  <a:solidFill>
                    <a:srgbClr val="111E2C"/>
                  </a:solidFill>
                  <a:latin typeface="Hiragino Sans GB W6" panose="020B0300000000000000" charset="-122"/>
                  <a:ea typeface="Hiragino Sans GB W6" panose="020B0300000000000000" charset="-122"/>
                  <a:sym typeface="+mn-ea"/>
                </a:rPr>
                <a:t>减压阀的功能</a:t>
              </a:r>
            </a:p>
          </p:txBody>
        </p:sp>
      </p:grpSp>
      <p:sp>
        <p:nvSpPr>
          <p:cNvPr id="18" name="圆角矩形 3"/>
          <p:cNvSpPr/>
          <p:nvPr/>
        </p:nvSpPr>
        <p:spPr>
          <a:xfrm>
            <a:off x="459105" y="1456690"/>
            <a:ext cx="8261350" cy="4970145"/>
          </a:xfrm>
          <a:prstGeom prst="roundRect">
            <a:avLst>
              <a:gd name="adj" fmla="val 4486"/>
            </a:avLst>
          </a:prstGeom>
          <a:solidFill>
            <a:schemeClr val="accent1">
              <a:lumMod val="20000"/>
              <a:lumOff val="80000"/>
              <a:alpha val="4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dirty="0">
              <a:solidFill>
                <a:schemeClr val="accent1"/>
              </a:solidFill>
              <a:latin typeface="Arial" panose="020B0604020202020204" pitchFamily="34" charset="0"/>
            </a:endParaRPr>
          </a:p>
        </p:txBody>
      </p:sp>
      <p:sp>
        <p:nvSpPr>
          <p:cNvPr id="20482" name="Rectangle 3"/>
          <p:cNvSpPr>
            <a:spLocks noGrp="1"/>
          </p:cNvSpPr>
          <p:nvPr>
            <p:ph idx="1"/>
          </p:nvPr>
        </p:nvSpPr>
        <p:spPr>
          <a:xfrm>
            <a:off x="635635" y="1627505"/>
            <a:ext cx="4179570" cy="2374900"/>
          </a:xfrm>
        </p:spPr>
        <p:txBody>
          <a:bodyPr vert="horz" wrap="square" lIns="91440" tIns="45720" rIns="91440" bIns="45720" anchor="t"/>
          <a:lstStyle/>
          <a:p>
            <a:pPr algn="just" eaLnBrk="1" latinLnBrk="0" hangingPunct="1">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① 用途：使用在液压系统中</a:t>
            </a:r>
            <a:r>
              <a:rPr lang="zh-CN" altLang="en-US" sz="20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获得压力低于系统压力的二次油路上，</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如夹紧回路、润滑回路和控制回路。</a:t>
            </a:r>
            <a:r>
              <a:rPr lang="zh-CN" altLang="en-US" sz="20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通常减压阀是串接在该二次油路上。</a:t>
            </a:r>
          </a:p>
        </p:txBody>
      </p:sp>
      <p:sp>
        <p:nvSpPr>
          <p:cNvPr id="14" name="文本框 13"/>
          <p:cNvSpPr txBox="1"/>
          <p:nvPr/>
        </p:nvSpPr>
        <p:spPr>
          <a:xfrm>
            <a:off x="636270" y="4014470"/>
            <a:ext cx="7987030" cy="2091690"/>
          </a:xfrm>
          <a:prstGeom prst="rect">
            <a:avLst/>
          </a:prstGeom>
          <a:noFill/>
        </p:spPr>
        <p:txBody>
          <a:bodyPr wrap="square" rtlCol="0">
            <a:spAutoFit/>
          </a:bodyPr>
          <a:lstStyle/>
          <a:p>
            <a:pPr algn="just" eaLnBrk="1" hangingPunct="1">
              <a:lnSpc>
                <a:spcPct val="130000"/>
              </a:lnSpc>
              <a:buClr>
                <a:schemeClr val="tx1"/>
              </a:buClr>
              <a:buSzPct val="150000"/>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② 必须说明：减压阀出口压力还与出口负载有关。</a:t>
            </a:r>
            <a:endParaRPr lang="zh-CN" altLang="en-US" sz="2000" b="1" dirty="0">
              <a:latin typeface="宋体" panose="02010600030101010101" pitchFamily="2" charset="-122"/>
              <a:cs typeface="宋体" panose="02010600030101010101" pitchFamily="2" charset="-122"/>
            </a:endParaRPr>
          </a:p>
          <a:p>
            <a:pPr algn="just" eaLnBrk="1" hangingPunct="1">
              <a:lnSpc>
                <a:spcPct val="130000"/>
              </a:lnSpc>
              <a:buClr>
                <a:schemeClr val="tx1"/>
              </a:buClr>
              <a:buSzPct val="150000"/>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   </a:t>
            </a:r>
            <a:r>
              <a:rPr lang="zh-CN" altLang="en-US" sz="2000" b="1" dirty="0">
                <a:solidFill>
                  <a:srgbClr val="C00000"/>
                </a:solidFill>
                <a:latin typeface="宋体" panose="02010600030101010101" pitchFamily="2" charset="-122"/>
                <a:cs typeface="宋体" panose="02010600030101010101" pitchFamily="2" charset="-122"/>
                <a:sym typeface="+mn-ea"/>
              </a:rPr>
              <a:t>若负载压力低于调定压力时，</a:t>
            </a:r>
            <a:r>
              <a:rPr lang="zh-CN" altLang="en-US" sz="2000" b="1" dirty="0">
                <a:latin typeface="宋体" panose="02010600030101010101" pitchFamily="2" charset="-122"/>
                <a:cs typeface="宋体" panose="02010600030101010101" pitchFamily="2" charset="-122"/>
                <a:sym typeface="+mn-ea"/>
              </a:rPr>
              <a:t>出口压力由负载决定，此时减压阀不起减压作用。</a:t>
            </a:r>
            <a:endParaRPr lang="zh-CN" altLang="en-US" sz="2000" b="1" dirty="0">
              <a:latin typeface="宋体" panose="02010600030101010101" pitchFamily="2" charset="-122"/>
              <a:cs typeface="宋体" panose="02010600030101010101" pitchFamily="2" charset="-122"/>
            </a:endParaRPr>
          </a:p>
          <a:p>
            <a:pPr algn="just" eaLnBrk="1" hangingPunct="1">
              <a:lnSpc>
                <a:spcPct val="130000"/>
              </a:lnSpc>
              <a:buClr>
                <a:schemeClr val="tx1"/>
              </a:buClr>
              <a:buSzPct val="150000"/>
              <a:buFont typeface="Wingdings" panose="05000000000000000000" pitchFamily="2" charset="2"/>
              <a:buNone/>
            </a:pPr>
            <a:r>
              <a:rPr lang="zh-CN" altLang="en-US" sz="2000" b="1" dirty="0">
                <a:solidFill>
                  <a:srgbClr val="C00000"/>
                </a:solidFill>
                <a:latin typeface="宋体" panose="02010600030101010101" pitchFamily="2" charset="-122"/>
                <a:cs typeface="宋体" panose="02010600030101010101" pitchFamily="2" charset="-122"/>
                <a:sym typeface="+mn-ea"/>
              </a:rPr>
              <a:t>   当负载压力高于调定压力时，</a:t>
            </a:r>
            <a:r>
              <a:rPr lang="zh-CN" altLang="en-US" sz="2000" b="1" dirty="0">
                <a:latin typeface="宋体" panose="02010600030101010101" pitchFamily="2" charset="-122"/>
                <a:cs typeface="宋体" panose="02010600030101010101" pitchFamily="2" charset="-122"/>
                <a:sym typeface="+mn-ea"/>
              </a:rPr>
              <a:t>出口压力由调定压力决定，此时减压阀才起减压作用。</a:t>
            </a:r>
            <a:endParaRPr lang="zh-CN" altLang="en-US">
              <a:latin typeface="宋体" panose="02010600030101010101" pitchFamily="2" charset="-122"/>
              <a:cs typeface="宋体" panose="02010600030101010101" pitchFamily="2" charset="-122"/>
            </a:endParaRPr>
          </a:p>
        </p:txBody>
      </p:sp>
      <p:grpSp>
        <p:nvGrpSpPr>
          <p:cNvPr id="15" name="组合 14"/>
          <p:cNvGrpSpPr/>
          <p:nvPr/>
        </p:nvGrpSpPr>
        <p:grpSpPr>
          <a:xfrm>
            <a:off x="5042535" y="1559690"/>
            <a:ext cx="3580130" cy="2355721"/>
            <a:chOff x="8560" y="5521"/>
            <a:chExt cx="5555" cy="3752"/>
          </a:xfrm>
        </p:grpSpPr>
        <p:pic>
          <p:nvPicPr>
            <p:cNvPr id="49156" name="Picture 4" descr="9"/>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8560" y="5628"/>
              <a:ext cx="5555" cy="3645"/>
            </a:xfrm>
            <a:prstGeom prst="rect">
              <a:avLst/>
            </a:prstGeom>
            <a:noFill/>
            <a:ln w="9525">
              <a:noFill/>
            </a:ln>
          </p:spPr>
        </p:pic>
        <p:sp>
          <p:nvSpPr>
            <p:cNvPr id="58373" name="矩形 4"/>
            <p:cNvSpPr/>
            <p:nvPr/>
          </p:nvSpPr>
          <p:spPr>
            <a:xfrm>
              <a:off x="9841" y="5521"/>
              <a:ext cx="1103" cy="415"/>
            </a:xfrm>
            <a:prstGeom prst="rect">
              <a:avLst/>
            </a:prstGeom>
            <a:noFill/>
            <a:ln w="9525">
              <a:noFill/>
            </a:ln>
          </p:spPr>
          <p:txBody>
            <a:bodyPr wrap="square">
              <a:spAutoFit/>
            </a:bodyPr>
            <a:lstStyle/>
            <a:p>
              <a:pPr eaLnBrk="1" hangingPunct="1"/>
              <a:r>
                <a:rPr lang="zh-CN" altLang="en-US" sz="1100" b="1" dirty="0">
                  <a:solidFill>
                    <a:srgbClr val="FF0000"/>
                  </a:solidFill>
                  <a:latin typeface="Garamond" panose="02020404030301010803" pitchFamily="18" charset="0"/>
                </a:rPr>
                <a:t>主油路</a:t>
              </a: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236980"/>
            <a:ext cx="8691880" cy="214630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573405"/>
            <a:ext cx="307848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三、顺序阀</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32740" y="1237615"/>
            <a:ext cx="8590915" cy="229997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120000"/>
              </a:lnSpc>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顺序阀是一种利用</a:t>
            </a: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压力控制阀口通断</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的压力阀。</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20000"/>
              </a:lnSpc>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因这种阀用于控制多个执行元件的动作顺序而得名。</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20000"/>
              </a:lnSpc>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按控制油来源不同分内控和外控，按弹簧腔泄漏油引出方式不同分内泄和外泄。共有</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种形式：</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20000"/>
              </a:lnSpc>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内控外泄        内控内泄           外控内泄         外控外泄</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20000"/>
              </a:lnSpc>
              <a:buFont typeface="Wingdings" panose="05000000000000000000" pitchFamily="2" charset="2"/>
              <a:buNone/>
            </a:pPr>
            <a:endParaRPr lang="zh-CN" altLang="en-US" sz="2000" b="1" i="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355465" y="6604635"/>
            <a:ext cx="3549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56</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4"/>
          <a:srcRect l="7567" r="2701"/>
          <a:stretch>
            <a:fillRect/>
          </a:stretch>
        </p:blipFill>
        <p:spPr>
          <a:xfrm>
            <a:off x="-13335" y="6089015"/>
            <a:ext cx="9171940" cy="976630"/>
          </a:xfrm>
          <a:prstGeom prst="rect">
            <a:avLst/>
          </a:prstGeom>
        </p:spPr>
      </p:pic>
      <p:grpSp>
        <p:nvGrpSpPr>
          <p:cNvPr id="5" name="组合 4"/>
          <p:cNvGrpSpPr/>
          <p:nvPr/>
        </p:nvGrpSpPr>
        <p:grpSpPr>
          <a:xfrm>
            <a:off x="539750" y="3526790"/>
            <a:ext cx="8290560" cy="3096895"/>
            <a:chOff x="632" y="5173"/>
            <a:chExt cx="13056" cy="4877"/>
          </a:xfrm>
        </p:grpSpPr>
        <p:pic>
          <p:nvPicPr>
            <p:cNvPr id="46085" name="Picture 5" descr="内控内泄顺序阀"/>
            <p:cNvPicPr>
              <a:picLocks noChangeAspect="1"/>
            </p:cNvPicPr>
            <p:nvPr/>
          </p:nvPicPr>
          <p:blipFill>
            <a:blip r:embed="rId5">
              <a:clrChange>
                <a:clrFrom>
                  <a:srgbClr val="FFFFFF">
                    <a:alpha val="100000"/>
                  </a:srgbClr>
                </a:clrFrom>
                <a:clrTo>
                  <a:srgbClr val="FFFFFF">
                    <a:alpha val="100000"/>
                    <a:alpha val="0"/>
                  </a:srgbClr>
                </a:clrTo>
              </a:clrChange>
            </a:blip>
            <a:srcRect l="11852" t="2165" r="12621" b="3946"/>
            <a:stretch>
              <a:fillRect/>
            </a:stretch>
          </p:blipFill>
          <p:spPr>
            <a:xfrm>
              <a:off x="3695" y="5173"/>
              <a:ext cx="2947" cy="4877"/>
            </a:xfrm>
            <a:prstGeom prst="rect">
              <a:avLst/>
            </a:prstGeom>
            <a:noFill/>
            <a:ln w="9525">
              <a:noFill/>
            </a:ln>
          </p:spPr>
        </p:pic>
        <p:pic>
          <p:nvPicPr>
            <p:cNvPr id="46086" name="Picture 6" descr="内控外泄顺序阀"/>
            <p:cNvPicPr>
              <a:picLocks noChangeAspect="1"/>
            </p:cNvPicPr>
            <p:nvPr/>
          </p:nvPicPr>
          <p:blipFill>
            <a:blip r:embed="rId6">
              <a:clrChange>
                <a:clrFrom>
                  <a:srgbClr val="FFFFFF">
                    <a:alpha val="100000"/>
                  </a:srgbClr>
                </a:clrFrom>
                <a:clrTo>
                  <a:srgbClr val="FFFFFF">
                    <a:alpha val="100000"/>
                    <a:alpha val="0"/>
                  </a:srgbClr>
                </a:clrTo>
              </a:clrChange>
            </a:blip>
            <a:srcRect l="7608" r="16376" b="7703"/>
            <a:stretch>
              <a:fillRect/>
            </a:stretch>
          </p:blipFill>
          <p:spPr>
            <a:xfrm>
              <a:off x="632" y="5173"/>
              <a:ext cx="2948" cy="4762"/>
            </a:xfrm>
            <a:prstGeom prst="rect">
              <a:avLst/>
            </a:prstGeom>
            <a:noFill/>
            <a:ln w="9525">
              <a:noFill/>
            </a:ln>
          </p:spPr>
        </p:pic>
        <p:pic>
          <p:nvPicPr>
            <p:cNvPr id="46087" name="Picture 7" descr="外控内泄顺序阀"/>
            <p:cNvPicPr>
              <a:picLocks noChangeAspect="1"/>
            </p:cNvPicPr>
            <p:nvPr/>
          </p:nvPicPr>
          <p:blipFill>
            <a:blip r:embed="rId7">
              <a:clrChange>
                <a:clrFrom>
                  <a:srgbClr val="FFFFFF">
                    <a:alpha val="100000"/>
                  </a:srgbClr>
                </a:clrFrom>
                <a:clrTo>
                  <a:srgbClr val="FFFFFF">
                    <a:alpha val="100000"/>
                    <a:alpha val="0"/>
                  </a:srgbClr>
                </a:clrTo>
              </a:clrChange>
            </a:blip>
            <a:srcRect l="9268" r="8463" b="1614"/>
            <a:stretch>
              <a:fillRect/>
            </a:stretch>
          </p:blipFill>
          <p:spPr>
            <a:xfrm>
              <a:off x="7313" y="5173"/>
              <a:ext cx="2992" cy="4762"/>
            </a:xfrm>
            <a:prstGeom prst="rect">
              <a:avLst/>
            </a:prstGeom>
            <a:noFill/>
            <a:ln w="9525">
              <a:noFill/>
            </a:ln>
          </p:spPr>
        </p:pic>
        <p:pic>
          <p:nvPicPr>
            <p:cNvPr id="46088" name="Picture 8" descr="外控外泄顺序阀"/>
            <p:cNvPicPr>
              <a:picLocks noChangeAspect="1"/>
            </p:cNvPicPr>
            <p:nvPr/>
          </p:nvPicPr>
          <p:blipFill>
            <a:blip r:embed="rId8">
              <a:clrChange>
                <a:clrFrom>
                  <a:srgbClr val="FFFFFF">
                    <a:alpha val="100000"/>
                  </a:srgbClr>
                </a:clrFrom>
                <a:clrTo>
                  <a:srgbClr val="FFFFFF">
                    <a:alpha val="100000"/>
                    <a:alpha val="0"/>
                  </a:srgbClr>
                </a:clrTo>
              </a:clrChange>
            </a:blip>
            <a:srcRect l="10445" r="10574" b="1114"/>
            <a:stretch>
              <a:fillRect/>
            </a:stretch>
          </p:blipFill>
          <p:spPr>
            <a:xfrm>
              <a:off x="10830" y="5173"/>
              <a:ext cx="2858" cy="4762"/>
            </a:xfrm>
            <a:prstGeom prst="rect">
              <a:avLst/>
            </a:prstGeom>
            <a:noFill/>
            <a:ln w="9525">
              <a:noFill/>
            </a:ln>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1" name="矩形 10"/>
          <p:cNvSpPr/>
          <p:nvPr/>
        </p:nvSpPr>
        <p:spPr>
          <a:xfrm>
            <a:off x="331470" y="1943735"/>
            <a:ext cx="8601710" cy="414909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57</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26" name="组合 25"/>
          <p:cNvGrpSpPr/>
          <p:nvPr/>
        </p:nvGrpSpPr>
        <p:grpSpPr>
          <a:xfrm>
            <a:off x="332105" y="1016635"/>
            <a:ext cx="6323330" cy="584200"/>
            <a:chOff x="709" y="1232"/>
            <a:chExt cx="9958" cy="920"/>
          </a:xfrm>
        </p:grpSpPr>
        <p:sp>
          <p:nvSpPr>
            <p:cNvPr id="43018" name="Freeform 9"/>
            <p:cNvSpPr/>
            <p:nvPr/>
          </p:nvSpPr>
          <p:spPr>
            <a:xfrm>
              <a:off x="709" y="1232"/>
              <a:ext cx="9958" cy="920"/>
            </a:xfrm>
            <a:custGeom>
              <a:avLst/>
              <a:gdLst/>
              <a:ahLst/>
              <a:cxnLst>
                <a:cxn ang="0">
                  <a:pos x="0" y="0"/>
                </a:cxn>
                <a:cxn ang="0">
                  <a:pos x="2062163" y="0"/>
                </a:cxn>
                <a:cxn ang="0">
                  <a:pos x="1943145" y="183707"/>
                </a:cxn>
                <a:cxn ang="0">
                  <a:pos x="2062163" y="363442"/>
                </a:cxn>
                <a:cxn ang="0">
                  <a:pos x="0" y="363442"/>
                </a:cxn>
                <a:cxn ang="0">
                  <a:pos x="0" y="0"/>
                </a:cxn>
              </a:cxnLst>
              <a:rect l="0" t="0" r="0" b="0"/>
              <a:pathLst>
                <a:path w="2547" h="366">
                  <a:moveTo>
                    <a:pt x="0" y="0"/>
                  </a:moveTo>
                  <a:lnTo>
                    <a:pt x="2547" y="0"/>
                  </a:lnTo>
                  <a:lnTo>
                    <a:pt x="2400" y="185"/>
                  </a:lnTo>
                  <a:lnTo>
                    <a:pt x="2547" y="366"/>
                  </a:lnTo>
                  <a:lnTo>
                    <a:pt x="0" y="366"/>
                  </a:lnTo>
                  <a:lnTo>
                    <a:pt x="0" y="0"/>
                  </a:lnTo>
                  <a:close/>
                </a:path>
              </a:pathLst>
            </a:custGeom>
            <a:solidFill>
              <a:schemeClr val="accent1">
                <a:lumMod val="50000"/>
              </a:schemeClr>
            </a:solidFill>
            <a:ln w="9525">
              <a:noFill/>
            </a:ln>
          </p:spPr>
          <p:txBody>
            <a:bodyPr/>
            <a:lstStyle/>
            <a:p>
              <a:endParaRPr lang="zh-CN" altLang="en-US" sz="6600"/>
            </a:p>
          </p:txBody>
        </p:sp>
        <p:sp>
          <p:nvSpPr>
            <p:cNvPr id="25" name="文本框 24"/>
            <p:cNvSpPr txBox="1"/>
            <p:nvPr/>
          </p:nvSpPr>
          <p:spPr>
            <a:xfrm>
              <a:off x="1206" y="1232"/>
              <a:ext cx="8728" cy="919"/>
            </a:xfrm>
            <a:prstGeom prst="rect">
              <a:avLst/>
            </a:prstGeom>
            <a:noFill/>
          </p:spPr>
          <p:txBody>
            <a:bodyPr wrap="square" rtlCol="0" anchor="t">
              <a:spAutoFit/>
            </a:bodyPr>
            <a:lstStyle/>
            <a:p>
              <a:r>
                <a:rPr lang="zh-CN" altLang="en-US" sz="3200" b="1">
                  <a:solidFill>
                    <a:schemeClr val="bg1"/>
                  </a:solidFill>
                  <a:latin typeface="Yuanti SC Bold" panose="02010600040101010101" charset="-122"/>
                  <a:ea typeface="Yuanti SC Bold" panose="02010600040101010101" charset="-122"/>
                </a:rPr>
                <a:t>四种形式顺序阀的图形符号：</a:t>
              </a:r>
            </a:p>
          </p:txBody>
        </p:sp>
      </p:grpSp>
      <p:pic>
        <p:nvPicPr>
          <p:cNvPr id="6" name="图片 5"/>
          <p:cNvPicPr>
            <a:picLocks noChangeAspect="1"/>
          </p:cNvPicPr>
          <p:nvPr/>
        </p:nvPicPr>
        <p:blipFill>
          <a:blip r:embed="rId5"/>
          <a:stretch>
            <a:fillRect/>
          </a:stretch>
        </p:blipFill>
        <p:spPr>
          <a:xfrm>
            <a:off x="659307" y="2246851"/>
            <a:ext cx="7914286" cy="3542857"/>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32105" y="1471930"/>
            <a:ext cx="5117465" cy="5132705"/>
          </a:xfrm>
          <a:prstGeom prst="roundRect">
            <a:avLst>
              <a:gd name="adj" fmla="val 4486"/>
            </a:avLst>
          </a:prstGeom>
          <a:solidFill>
            <a:schemeClr val="accent1">
              <a:lumMod val="20000"/>
              <a:lumOff val="80000"/>
              <a:alpha val="2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1266" name="Rectangle 3"/>
          <p:cNvSpPr>
            <a:spLocks noGrp="1"/>
          </p:cNvSpPr>
          <p:nvPr>
            <p:ph idx="1"/>
          </p:nvPr>
        </p:nvSpPr>
        <p:spPr>
          <a:xfrm>
            <a:off x="476250" y="1762760"/>
            <a:ext cx="4716145" cy="4841240"/>
          </a:xfrm>
        </p:spPr>
        <p:txBody>
          <a:bodyPr vert="horz" wrap="square" lIns="91440" tIns="45720" rIns="91440" bIns="45720" anchor="t"/>
          <a:lstStyle/>
          <a:p>
            <a:pPr algn="just" eaLnBrk="1" latinLnBrk="0" hangingPunct="1">
              <a:lnSpc>
                <a:spcPct val="150000"/>
              </a:lnSpc>
              <a:spcBef>
                <a:spcPts val="0"/>
              </a:spcBef>
              <a:buClr>
                <a:schemeClr val="tx1"/>
              </a:buClr>
              <a:buSzPct val="150000"/>
              <a:buFont typeface="Wingdings" panose="05000000000000000000" pitchFamily="2" charset="2"/>
              <a:buNone/>
            </a:pPr>
            <a:r>
              <a:rPr lang="zh-CN" altLang="en-US" sz="2000" b="1" dirty="0">
                <a:sym typeface="+mn-ea"/>
              </a:rPr>
              <a:t>① 结构特点：与溢流阀非常相似。</a:t>
            </a:r>
          </a:p>
          <a:p>
            <a:pPr algn="just" eaLnBrk="1" latinLnBrk="0" hangingPunct="1">
              <a:lnSpc>
                <a:spcPct val="150000"/>
              </a:lnSpc>
              <a:spcBef>
                <a:spcPts val="0"/>
              </a:spcBef>
              <a:buClr>
                <a:schemeClr val="tx1"/>
              </a:buClr>
              <a:buSzPct val="150000"/>
              <a:buFont typeface="Arial" panose="020B0604020202020204" pitchFamily="34" charset="0"/>
              <a:buChar char="•"/>
            </a:pPr>
            <a:r>
              <a:rPr lang="zh-CN" altLang="en-US" sz="2000" b="1" dirty="0">
                <a:solidFill>
                  <a:srgbClr val="C00000"/>
                </a:solidFill>
                <a:sym typeface="+mn-ea"/>
              </a:rPr>
              <a:t>相同之处：</a:t>
            </a:r>
            <a:r>
              <a:rPr lang="zh-CN" altLang="en-US" sz="2000" b="1" dirty="0">
                <a:sym typeface="+mn-ea"/>
              </a:rPr>
              <a:t>阀口常闭，控制进口压力。</a:t>
            </a:r>
            <a:endParaRPr lang="zh-CN" altLang="en-US" sz="2000" b="1" dirty="0"/>
          </a:p>
          <a:p>
            <a:pPr algn="just" eaLnBrk="1" latinLnBrk="0" hangingPunct="1">
              <a:lnSpc>
                <a:spcPct val="150000"/>
              </a:lnSpc>
              <a:spcBef>
                <a:spcPts val="0"/>
              </a:spcBef>
              <a:buClr>
                <a:schemeClr val="tx1"/>
              </a:buClr>
              <a:buSzPct val="150000"/>
            </a:pPr>
            <a:r>
              <a:rPr lang="zh-CN" altLang="en-US" sz="2000" b="1" dirty="0">
                <a:solidFill>
                  <a:srgbClr val="C00000"/>
                </a:solidFill>
                <a:sym typeface="+mn-ea"/>
              </a:rPr>
              <a:t>不同之处：</a:t>
            </a:r>
            <a:r>
              <a:rPr lang="zh-CN" altLang="en-US" sz="2000" b="1" dirty="0">
                <a:sym typeface="+mn-ea"/>
              </a:rPr>
              <a:t>阀的出口油液要去工作，所以， 弹簧腔的泄漏油有单独的泄油口。</a:t>
            </a:r>
            <a:endParaRPr lang="zh-CN" altLang="en-US" sz="2000" b="1" dirty="0"/>
          </a:p>
          <a:p>
            <a:pPr algn="just" eaLnBrk="1" latinLnBrk="0" hangingPunct="1">
              <a:lnSpc>
                <a:spcPct val="150000"/>
              </a:lnSpc>
              <a:spcBef>
                <a:spcPts val="0"/>
              </a:spcBef>
              <a:buClr>
                <a:schemeClr val="tx1"/>
              </a:buClr>
              <a:buSzPct val="120000"/>
            </a:pPr>
            <a:r>
              <a:rPr lang="zh-CN" altLang="en-US" sz="2000" b="1" dirty="0">
                <a:sym typeface="+mn-ea"/>
              </a:rPr>
              <a:t>通过改变上盖或底盖的装配位置可得到另外三种形式：</a:t>
            </a:r>
            <a:endParaRPr lang="zh-CN" altLang="en-US" sz="2000" b="1" dirty="0"/>
          </a:p>
          <a:p>
            <a:pPr algn="just" eaLnBrk="1" latinLnBrk="0" hangingPunct="1">
              <a:lnSpc>
                <a:spcPct val="150000"/>
              </a:lnSpc>
              <a:spcBef>
                <a:spcPts val="0"/>
              </a:spcBef>
              <a:buClr>
                <a:schemeClr val="tx1"/>
              </a:buClr>
              <a:buSzPct val="120000"/>
              <a:buFont typeface="Wingdings" panose="05000000000000000000" pitchFamily="2" charset="2"/>
              <a:buNone/>
            </a:pPr>
            <a:r>
              <a:rPr lang="zh-CN" altLang="en-US" sz="2000" b="1" dirty="0">
                <a:solidFill>
                  <a:schemeClr val="hlink"/>
                </a:solidFill>
                <a:sym typeface="+mn-ea"/>
              </a:rPr>
              <a:t>     </a:t>
            </a:r>
            <a:r>
              <a:rPr lang="zh-CN" altLang="en-US" sz="2000" b="1" dirty="0">
                <a:solidFill>
                  <a:srgbClr val="C00000"/>
                </a:solidFill>
                <a:sym typeface="+mn-ea"/>
              </a:rPr>
              <a:t>内控内泄</a:t>
            </a:r>
            <a:endParaRPr lang="zh-CN" altLang="en-US" sz="2000" b="1" dirty="0">
              <a:solidFill>
                <a:srgbClr val="C00000"/>
              </a:solidFill>
            </a:endParaRPr>
          </a:p>
          <a:p>
            <a:pPr algn="just" eaLnBrk="1" latinLnBrk="0" hangingPunct="1">
              <a:lnSpc>
                <a:spcPct val="150000"/>
              </a:lnSpc>
              <a:spcBef>
                <a:spcPts val="0"/>
              </a:spcBef>
              <a:buClr>
                <a:schemeClr val="tx1"/>
              </a:buClr>
              <a:buSzPct val="120000"/>
              <a:buFont typeface="Wingdings" panose="05000000000000000000" pitchFamily="2" charset="2"/>
              <a:buNone/>
            </a:pPr>
            <a:r>
              <a:rPr lang="zh-CN" altLang="en-US" sz="2000" b="1" dirty="0">
                <a:solidFill>
                  <a:srgbClr val="C00000"/>
                </a:solidFill>
                <a:sym typeface="+mn-ea"/>
              </a:rPr>
              <a:t>     外控外泄</a:t>
            </a:r>
            <a:endParaRPr lang="zh-CN" altLang="en-US" sz="2000" b="1" dirty="0">
              <a:solidFill>
                <a:srgbClr val="C00000"/>
              </a:solidFill>
            </a:endParaRPr>
          </a:p>
          <a:p>
            <a:pPr algn="just" eaLnBrk="1" latinLnBrk="0" hangingPunct="1">
              <a:lnSpc>
                <a:spcPct val="150000"/>
              </a:lnSpc>
              <a:spcBef>
                <a:spcPts val="0"/>
              </a:spcBef>
              <a:buClr>
                <a:schemeClr val="tx1"/>
              </a:buClr>
              <a:buSzPct val="120000"/>
              <a:buFont typeface="Wingdings" panose="05000000000000000000" pitchFamily="2" charset="2"/>
              <a:buNone/>
            </a:pPr>
            <a:r>
              <a:rPr lang="zh-CN" altLang="en-US" sz="2000" b="1" dirty="0">
                <a:solidFill>
                  <a:srgbClr val="C00000"/>
                </a:solidFill>
                <a:sym typeface="+mn-ea"/>
              </a:rPr>
              <a:t>     外控内泄</a:t>
            </a:r>
            <a:endParaRPr lang="zh-CN" altLang="en-US" sz="2000" b="1" dirty="0">
              <a:solidFill>
                <a:srgbClr val="C00000"/>
              </a:solidFill>
            </a:endParaRPr>
          </a:p>
          <a:p>
            <a:pPr algn="just" eaLnBrk="1" latinLnBrk="0" hangingPunct="1">
              <a:lnSpc>
                <a:spcPct val="150000"/>
              </a:lnSpc>
              <a:spcBef>
                <a:spcPts val="0"/>
              </a:spcBef>
              <a:buFont typeface="Wingdings" panose="05000000000000000000" pitchFamily="2" charset="2"/>
              <a:buNone/>
            </a:pPr>
            <a:endParaRPr lang="zh-CN" altLang="en-US" sz="2000" b="1" dirty="0">
              <a:solidFill>
                <a:srgbClr val="C00000"/>
              </a:solidFill>
            </a:endParaRPr>
          </a:p>
          <a:p>
            <a:pPr algn="just" eaLnBrk="1" latinLnBrk="0" hangingPunct="1">
              <a:lnSpc>
                <a:spcPct val="150000"/>
              </a:lnSpc>
              <a:spcBef>
                <a:spcPts val="0"/>
              </a:spcBef>
              <a:buFont typeface="Wingdings" panose="05000000000000000000" pitchFamily="2" charset="2"/>
              <a:buNone/>
            </a:pPr>
            <a:endParaRPr lang="zh-CN" altLang="en-US" sz="1800" b="1" dirty="0"/>
          </a:p>
        </p:txBody>
      </p:sp>
      <p:sp>
        <p:nvSpPr>
          <p:cNvPr id="4" name="灯片编号占位符 3"/>
          <p:cNvSpPr txBox="1">
            <a:spLocks noGrp="1"/>
          </p:cNvSpPr>
          <p:nvPr/>
        </p:nvSpPr>
        <p:spPr>
          <a:xfrm>
            <a:off x="4334510" y="6604635"/>
            <a:ext cx="37592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58</a:t>
            </a:fld>
            <a:endParaRPr lang="en-US" altLang="zh-CN" sz="1400" dirty="0">
              <a:solidFill>
                <a:srgbClr val="253947"/>
              </a:solidFill>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7" name="文本框 6"/>
          <p:cNvSpPr txBox="1"/>
          <p:nvPr/>
        </p:nvSpPr>
        <p:spPr>
          <a:xfrm>
            <a:off x="332740" y="563880"/>
            <a:ext cx="2478405" cy="119888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三、顺序阀</a:t>
            </a:r>
            <a:endParaRPr lang="zh-CN" altLang="en-US" sz="3600" b="1" dirty="0">
              <a:solidFill>
                <a:srgbClr val="111E2C"/>
              </a:solidFill>
              <a:latin typeface="Hiragino Sans GB W6" panose="020B0300000000000000" charset="-122"/>
              <a:ea typeface="Hiragino Sans GB W6" panose="020B0300000000000000" charset="-122"/>
            </a:endParaRPr>
          </a:p>
          <a:p>
            <a:endParaRPr lang="zh-CN" altLang="en-US" sz="3600" b="1" dirty="0">
              <a:solidFill>
                <a:srgbClr val="111E2C"/>
              </a:solidFill>
              <a:latin typeface="Hiragino Sans GB W6" panose="020B0300000000000000" charset="-122"/>
              <a:ea typeface="Hiragino Sans GB W6" panose="020B0300000000000000" charset="-122"/>
              <a:sym typeface="+mn-ea"/>
            </a:endParaRPr>
          </a:p>
        </p:txBody>
      </p:sp>
      <p:grpSp>
        <p:nvGrpSpPr>
          <p:cNvPr id="6" name="组合 5"/>
          <p:cNvGrpSpPr/>
          <p:nvPr/>
        </p:nvGrpSpPr>
        <p:grpSpPr>
          <a:xfrm>
            <a:off x="243205" y="1233170"/>
            <a:ext cx="3417570" cy="529590"/>
            <a:chOff x="270" y="1942"/>
            <a:chExt cx="5382" cy="834"/>
          </a:xfrm>
        </p:grpSpPr>
        <p:sp>
          <p:nvSpPr>
            <p:cNvPr id="30730" name="Freeform 9"/>
            <p:cNvSpPr/>
            <p:nvPr/>
          </p:nvSpPr>
          <p:spPr>
            <a:xfrm>
              <a:off x="523" y="1973"/>
              <a:ext cx="3848"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chemeClr val="tx1">
                <a:lumMod val="65000"/>
                <a:lumOff val="35000"/>
              </a:schemeClr>
            </a:solidFill>
            <a:ln w="9525">
              <a:noFill/>
            </a:ln>
          </p:spPr>
          <p:txBody>
            <a:bodyPr/>
            <a:lstStyle/>
            <a:p>
              <a:endParaRPr lang="zh-CN" altLang="en-US" sz="6600"/>
            </a:p>
          </p:txBody>
        </p:sp>
        <p:sp>
          <p:nvSpPr>
            <p:cNvPr id="30731" name="Freeform 10"/>
            <p:cNvSpPr/>
            <p:nvPr/>
          </p:nvSpPr>
          <p:spPr>
            <a:xfrm>
              <a:off x="270" y="1973"/>
              <a:ext cx="5382"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11" name="文本框 10"/>
            <p:cNvSpPr txBox="1"/>
            <p:nvPr/>
          </p:nvSpPr>
          <p:spPr>
            <a:xfrm>
              <a:off x="689" y="1942"/>
              <a:ext cx="4770" cy="725"/>
            </a:xfrm>
            <a:prstGeom prst="rect">
              <a:avLst/>
            </a:prstGeom>
            <a:noFill/>
          </p:spPr>
          <p:txBody>
            <a:bodyPr wrap="square" rtlCol="0" anchor="t">
              <a:spAutoFit/>
            </a:bodyPr>
            <a:lstStyle/>
            <a:p>
              <a:r>
                <a:rPr sz="2400" b="1" dirty="0">
                  <a:solidFill>
                    <a:schemeClr val="bg1"/>
                  </a:solidFill>
                  <a:latin typeface="宋体" panose="02010600030101010101" pitchFamily="2" charset="-122"/>
                  <a:cs typeface="宋体" panose="02010600030101010101" pitchFamily="2" charset="-122"/>
                  <a:sym typeface="+mn-ea"/>
                </a:rPr>
                <a:t>1、内控外泄顺序阀</a:t>
              </a:r>
            </a:p>
          </p:txBody>
        </p:sp>
      </p:gr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61444" name="Picture 6"/>
          <p:cNvPicPr>
            <a:picLocks noChangeAspect="1"/>
          </p:cNvPicPr>
          <p:nvPr/>
        </p:nvPicPr>
        <p:blipFill>
          <a:blip r:embed="rId5">
            <a:clrChange>
              <a:clrFrom>
                <a:srgbClr val="FEFEFE">
                  <a:alpha val="100000"/>
                </a:srgbClr>
              </a:clrFrom>
              <a:clrTo>
                <a:srgbClr val="FEFEFE">
                  <a:alpha val="100000"/>
                  <a:alpha val="0"/>
                </a:srgbClr>
              </a:clrTo>
            </a:clrChange>
          </a:blip>
          <a:stretch>
            <a:fillRect/>
          </a:stretch>
        </p:blipFill>
        <p:spPr>
          <a:xfrm>
            <a:off x="5677218" y="563880"/>
            <a:ext cx="3186112" cy="6192838"/>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32105" y="1471930"/>
            <a:ext cx="4552950" cy="5132705"/>
          </a:xfrm>
          <a:prstGeom prst="roundRect">
            <a:avLst>
              <a:gd name="adj" fmla="val 4486"/>
            </a:avLst>
          </a:prstGeom>
          <a:solidFill>
            <a:schemeClr val="accent1">
              <a:lumMod val="20000"/>
              <a:lumOff val="80000"/>
              <a:alpha val="2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1266" name="Rectangle 3"/>
          <p:cNvSpPr>
            <a:spLocks noGrp="1"/>
          </p:cNvSpPr>
          <p:nvPr>
            <p:ph idx="1"/>
          </p:nvPr>
        </p:nvSpPr>
        <p:spPr>
          <a:xfrm>
            <a:off x="476250" y="1762760"/>
            <a:ext cx="4156075" cy="4841240"/>
          </a:xfrm>
        </p:spPr>
        <p:txBody>
          <a:bodyPr vert="horz" wrap="square" lIns="91440" tIns="45720" rIns="91440" bIns="45720" anchor="t"/>
          <a:lstStyle/>
          <a:p>
            <a:pPr algn="just" eaLnBrk="1" hangingPunct="1">
              <a:lnSpc>
                <a:spcPct val="130000"/>
              </a:lnSpc>
              <a:buClr>
                <a:schemeClr val="tx1"/>
              </a:buClr>
              <a:buSzPct val="150000"/>
              <a:buFont typeface="Wingdings" panose="05000000000000000000" pitchFamily="2" charset="2"/>
              <a:buNone/>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②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内控外泄顺序阀应用场合：</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40000"/>
              </a:lnSpc>
              <a:buClr>
                <a:schemeClr val="tx1"/>
              </a:buClr>
              <a:buSzPct val="150000"/>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用于多个执行元件顺序动作。其</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进口压力</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先要达到阀的调定压力，而</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出口压力</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取决于负载。</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40000"/>
              </a:lnSpc>
              <a:buClr>
                <a:schemeClr val="tx1"/>
              </a:buClr>
              <a:buSzPct val="150000"/>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当负载压力高于阀的调定压力时，阀口全开，进口压力等于出口压力。都等于负载压力。</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40000"/>
              </a:lnSpc>
              <a:buClr>
                <a:schemeClr val="tx1"/>
              </a:buClr>
              <a:buSzPct val="150000"/>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当负载压力低于调定压力时，阀的开口一定。进口压力等于调定压力。出口压力等于负载压力。</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endParaRPr lang="zh-CN" altLang="en-US" sz="1800" b="1" dirty="0">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txBox="1">
            <a:spLocks noGrp="1"/>
          </p:cNvSpPr>
          <p:nvPr/>
        </p:nvSpPr>
        <p:spPr>
          <a:xfrm>
            <a:off x="4334510" y="6604635"/>
            <a:ext cx="37592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59</a:t>
            </a:fld>
            <a:endParaRPr lang="en-US" altLang="zh-CN" sz="1400" dirty="0">
              <a:solidFill>
                <a:srgbClr val="253947"/>
              </a:solidFill>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7" name="文本框 6"/>
          <p:cNvSpPr txBox="1"/>
          <p:nvPr/>
        </p:nvSpPr>
        <p:spPr>
          <a:xfrm>
            <a:off x="332740" y="563880"/>
            <a:ext cx="2478405" cy="119888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三、顺序阀</a:t>
            </a:r>
            <a:endParaRPr lang="zh-CN" altLang="en-US" sz="3600" b="1" dirty="0">
              <a:solidFill>
                <a:srgbClr val="111E2C"/>
              </a:solidFill>
              <a:latin typeface="Hiragino Sans GB W6" panose="020B0300000000000000" charset="-122"/>
              <a:ea typeface="Hiragino Sans GB W6" panose="020B0300000000000000" charset="-122"/>
            </a:endParaRPr>
          </a:p>
          <a:p>
            <a:endParaRPr lang="zh-CN" altLang="en-US" sz="3600" b="1" dirty="0">
              <a:solidFill>
                <a:srgbClr val="111E2C"/>
              </a:solidFill>
              <a:latin typeface="Hiragino Sans GB W6" panose="020B0300000000000000" charset="-122"/>
              <a:ea typeface="Hiragino Sans GB W6" panose="020B0300000000000000" charset="-122"/>
              <a:sym typeface="+mn-ea"/>
            </a:endParaRPr>
          </a:p>
        </p:txBody>
      </p:sp>
      <p:grpSp>
        <p:nvGrpSpPr>
          <p:cNvPr id="6" name="组合 5"/>
          <p:cNvGrpSpPr/>
          <p:nvPr/>
        </p:nvGrpSpPr>
        <p:grpSpPr>
          <a:xfrm>
            <a:off x="243205" y="1233170"/>
            <a:ext cx="3417570" cy="529590"/>
            <a:chOff x="270" y="1942"/>
            <a:chExt cx="5382" cy="834"/>
          </a:xfrm>
        </p:grpSpPr>
        <p:sp>
          <p:nvSpPr>
            <p:cNvPr id="30730" name="Freeform 9"/>
            <p:cNvSpPr/>
            <p:nvPr/>
          </p:nvSpPr>
          <p:spPr>
            <a:xfrm>
              <a:off x="523" y="1973"/>
              <a:ext cx="3848"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chemeClr val="tx1">
                <a:lumMod val="65000"/>
                <a:lumOff val="35000"/>
              </a:schemeClr>
            </a:solidFill>
            <a:ln w="9525">
              <a:noFill/>
            </a:ln>
          </p:spPr>
          <p:txBody>
            <a:bodyPr/>
            <a:lstStyle/>
            <a:p>
              <a:endParaRPr lang="zh-CN" altLang="en-US" sz="6600"/>
            </a:p>
          </p:txBody>
        </p:sp>
        <p:sp>
          <p:nvSpPr>
            <p:cNvPr id="30731" name="Freeform 10"/>
            <p:cNvSpPr/>
            <p:nvPr/>
          </p:nvSpPr>
          <p:spPr>
            <a:xfrm>
              <a:off x="270" y="1973"/>
              <a:ext cx="5382"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11" name="文本框 10"/>
            <p:cNvSpPr txBox="1"/>
            <p:nvPr/>
          </p:nvSpPr>
          <p:spPr>
            <a:xfrm>
              <a:off x="689" y="1942"/>
              <a:ext cx="4770" cy="725"/>
            </a:xfrm>
            <a:prstGeom prst="rect">
              <a:avLst/>
            </a:prstGeom>
            <a:noFill/>
          </p:spPr>
          <p:txBody>
            <a:bodyPr wrap="square" rtlCol="0" anchor="t">
              <a:spAutoFit/>
            </a:bodyPr>
            <a:lstStyle/>
            <a:p>
              <a:r>
                <a:rPr sz="2400" b="1" dirty="0">
                  <a:solidFill>
                    <a:schemeClr val="bg1"/>
                  </a:solidFill>
                  <a:latin typeface="宋体" panose="02010600030101010101" pitchFamily="2" charset="-122"/>
                  <a:cs typeface="宋体" panose="02010600030101010101" pitchFamily="2" charset="-122"/>
                  <a:sym typeface="+mn-ea"/>
                </a:rPr>
                <a:t>1、内控外泄顺序阀</a:t>
              </a:r>
            </a:p>
          </p:txBody>
        </p:sp>
      </p:gr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55300" name="Picture 4" descr="nkwxsxf"/>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rot="-60000">
            <a:off x="5141595" y="1286828"/>
            <a:ext cx="3962400" cy="4608512"/>
          </a:xfrm>
          <a:prstGeom prst="rect">
            <a:avLst/>
          </a:prstGeom>
          <a:noFill/>
          <a:ln w="9525">
            <a:noFill/>
          </a:ln>
        </p:spPr>
      </p:pic>
      <p:sp>
        <p:nvSpPr>
          <p:cNvPr id="62472" name="矩形 8"/>
          <p:cNvSpPr/>
          <p:nvPr/>
        </p:nvSpPr>
        <p:spPr>
          <a:xfrm>
            <a:off x="6431280" y="6233795"/>
            <a:ext cx="1579563" cy="369888"/>
          </a:xfrm>
          <a:prstGeom prst="rect">
            <a:avLst/>
          </a:prstGeom>
          <a:noFill/>
          <a:ln w="9525">
            <a:noFill/>
          </a:ln>
        </p:spPr>
        <p:txBody>
          <a:bodyPr wrap="none">
            <a:spAutoFit/>
          </a:bodyPr>
          <a:lstStyle/>
          <a:p>
            <a:pPr eaLnBrk="1" hangingPunct="1"/>
            <a:r>
              <a:rPr lang="zh-CN" altLang="en-US" b="1" dirty="0">
                <a:solidFill>
                  <a:schemeClr val="tx1"/>
                </a:solidFill>
                <a:latin typeface="Garamond" panose="02020404030301010803" pitchFamily="18" charset="0"/>
              </a:rPr>
              <a:t>机床钻孔动作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55300"/>
                                        </p:tgtEl>
                                        <p:attrNameLst>
                                          <p:attrName>style.visibility</p:attrName>
                                        </p:attrNameLst>
                                      </p:cBhvr>
                                      <p:to>
                                        <p:strVal val="visible"/>
                                      </p:to>
                                    </p:set>
                                    <p:animEffect transition="in" filter="checkerboard(across)">
                                      <p:cBhvr>
                                        <p:cTn id="7" dur="500"/>
                                        <p:tgtEl>
                                          <p:spTgt spid="55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07465"/>
            <a:ext cx="8719820" cy="513842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628650"/>
            <a:ext cx="6408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四、对液压阀的基本要求</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32105" y="1308100"/>
            <a:ext cx="8506460" cy="520954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eaLnBrk="1" hangingPunct="1">
              <a:lnSpc>
                <a:spcPct val="180000"/>
              </a:lnSpc>
              <a:buFont typeface="+mj-lt"/>
              <a:buAutoNum type="arabicPeriod"/>
            </a:pPr>
            <a:r>
              <a:rPr lang="zh-CN" altLang="en-US" sz="2400" b="1" dirty="0">
                <a:latin typeface="宋体" panose="02010600030101010101" pitchFamily="2" charset="-122"/>
                <a:ea typeface="宋体" panose="02010600030101010101" pitchFamily="2" charset="-122"/>
                <a:sym typeface="+mn-ea"/>
              </a:rPr>
              <a:t>动作灵敏，使用可靠。工作时冲击和振动要小，噪声要低；</a:t>
            </a:r>
            <a:endParaRPr lang="zh-CN" altLang="en-US" sz="2400" b="1" dirty="0">
              <a:latin typeface="宋体" panose="02010600030101010101" pitchFamily="2" charset="-122"/>
              <a:ea typeface="宋体" panose="02010600030101010101" pitchFamily="2" charset="-122"/>
            </a:endParaRPr>
          </a:p>
          <a:p>
            <a:pPr marL="457200" indent="-457200" eaLnBrk="1" hangingPunct="1">
              <a:lnSpc>
                <a:spcPct val="180000"/>
              </a:lnSpc>
              <a:buFont typeface="+mj-lt"/>
              <a:buAutoNum type="arabicPeriod"/>
            </a:pPr>
            <a:r>
              <a:rPr lang="zh-CN" altLang="en-US" sz="2400" b="1" dirty="0">
                <a:latin typeface="宋体" panose="02010600030101010101" pitchFamily="2" charset="-122"/>
                <a:ea typeface="宋体" panose="02010600030101010101" pitchFamily="2" charset="-122"/>
                <a:sym typeface="+mn-ea"/>
              </a:rPr>
              <a:t>阀口开启时的要求</a:t>
            </a:r>
            <a:endParaRPr lang="zh-CN" altLang="en-US" sz="2400" b="1" dirty="0">
              <a:latin typeface="宋体" panose="02010600030101010101" pitchFamily="2" charset="-122"/>
              <a:ea typeface="宋体" panose="02010600030101010101" pitchFamily="2" charset="-122"/>
            </a:endParaRPr>
          </a:p>
          <a:p>
            <a:pPr eaLnBrk="1" hangingPunct="1">
              <a:lnSpc>
                <a:spcPct val="180000"/>
              </a:lnSpc>
            </a:pPr>
            <a:r>
              <a:rPr lang="zh-CN" altLang="en-US" sz="2400" b="1" dirty="0">
                <a:latin typeface="宋体" panose="02010600030101010101" pitchFamily="2" charset="-122"/>
                <a:ea typeface="宋体" panose="02010600030101010101" pitchFamily="2" charset="-122"/>
                <a:sym typeface="+mn-ea"/>
              </a:rPr>
              <a:t>对方向阀：阀口的压力损失要小。</a:t>
            </a:r>
            <a:endParaRPr lang="zh-CN" altLang="en-US" sz="2400" b="1" dirty="0">
              <a:latin typeface="宋体" panose="02010600030101010101" pitchFamily="2" charset="-122"/>
              <a:ea typeface="宋体" panose="02010600030101010101" pitchFamily="2" charset="-122"/>
            </a:endParaRPr>
          </a:p>
          <a:p>
            <a:pPr eaLnBrk="1" hangingPunct="1">
              <a:lnSpc>
                <a:spcPct val="180000"/>
              </a:lnSpc>
            </a:pPr>
            <a:r>
              <a:rPr lang="zh-CN" altLang="en-US" sz="2400" b="1" dirty="0">
                <a:latin typeface="宋体" panose="02010600030101010101" pitchFamily="2" charset="-122"/>
                <a:ea typeface="宋体" panose="02010600030101010101" pitchFamily="2" charset="-122"/>
                <a:sym typeface="+mn-ea"/>
              </a:rPr>
              <a:t>对压力阀：阀心工作的稳定性要好。</a:t>
            </a:r>
            <a:endParaRPr lang="zh-CN" altLang="en-US" sz="2400" b="1" dirty="0">
              <a:latin typeface="宋体" panose="02010600030101010101" pitchFamily="2" charset="-122"/>
              <a:ea typeface="宋体" panose="02010600030101010101" pitchFamily="2" charset="-122"/>
            </a:endParaRPr>
          </a:p>
          <a:p>
            <a:pPr marL="0" indent="0" eaLnBrk="1" hangingPunct="1">
              <a:lnSpc>
                <a:spcPct val="180000"/>
              </a:lnSpc>
              <a:buFont typeface="+mj-lt"/>
              <a:buNone/>
            </a:pPr>
            <a:r>
              <a:rPr lang="en-US" altLang="zh-CN" sz="2400" b="1" dirty="0">
                <a:latin typeface="宋体" panose="02010600030101010101" pitchFamily="2" charset="-122"/>
                <a:ea typeface="宋体" panose="02010600030101010101" pitchFamily="2" charset="-122"/>
                <a:sym typeface="+mn-ea"/>
              </a:rPr>
              <a:t>3. </a:t>
            </a:r>
            <a:r>
              <a:rPr lang="zh-CN" altLang="en-US" sz="2400" b="1" dirty="0">
                <a:latin typeface="宋体" panose="02010600030101010101" pitchFamily="2" charset="-122"/>
                <a:ea typeface="宋体" panose="02010600030101010101" pitchFamily="2" charset="-122"/>
                <a:sym typeface="+mn-ea"/>
              </a:rPr>
              <a:t>所控制的参量（压力、流量）要稳定，受外界干扰时变化量要小。</a:t>
            </a:r>
            <a:endParaRPr lang="zh-CN" altLang="en-US" sz="2400" b="1" dirty="0">
              <a:latin typeface="宋体" panose="02010600030101010101" pitchFamily="2" charset="-122"/>
              <a:ea typeface="宋体" panose="02010600030101010101" pitchFamily="2" charset="-122"/>
            </a:endParaRPr>
          </a:p>
          <a:p>
            <a:pPr marL="0" indent="0" eaLnBrk="1" hangingPunct="1">
              <a:lnSpc>
                <a:spcPct val="180000"/>
              </a:lnSpc>
              <a:buFont typeface="+mj-lt"/>
              <a:buNone/>
            </a:pPr>
            <a:r>
              <a:rPr lang="en-US" altLang="zh-CN" sz="2400" b="1" dirty="0">
                <a:latin typeface="宋体" panose="02010600030101010101" pitchFamily="2" charset="-122"/>
                <a:ea typeface="宋体" panose="02010600030101010101" pitchFamily="2" charset="-122"/>
                <a:sym typeface="+mn-ea"/>
              </a:rPr>
              <a:t>4. </a:t>
            </a:r>
            <a:r>
              <a:rPr lang="zh-CN" altLang="en-US" sz="2400" b="1" dirty="0">
                <a:latin typeface="宋体" panose="02010600030101010101" pitchFamily="2" charset="-122"/>
                <a:ea typeface="宋体" panose="02010600030101010101" pitchFamily="2" charset="-122"/>
                <a:sym typeface="+mn-ea"/>
              </a:rPr>
              <a:t>结构紧凑，安装、调试、维护方便，通用性好。</a:t>
            </a:r>
            <a:endParaRPr lang="zh-CN" altLang="en-US" sz="2400" b="1" dirty="0">
              <a:latin typeface="宋体" panose="02010600030101010101" pitchFamily="2" charset="-122"/>
              <a:ea typeface="宋体" panose="02010600030101010101" pitchFamily="2" charset="-122"/>
            </a:endParaRPr>
          </a:p>
          <a:p>
            <a:pPr marL="457200" indent="-457200" eaLnBrk="1" hangingPunct="1">
              <a:buNone/>
            </a:pPr>
            <a:endParaRPr lang="zh-CN" altLang="en-US" sz="2400" b="1" i="1" dirty="0">
              <a:latin typeface="宋体" panose="02010600030101010101" pitchFamily="2" charset="-122"/>
              <a:ea typeface="宋体" panose="02010600030101010101" pitchFamily="2" charset="-122"/>
              <a:cs typeface="宋体" panose="02010600030101010101" pitchFamily="2" charset="-122"/>
            </a:endParaRPr>
          </a:p>
        </p:txBody>
      </p:sp>
      <p:sp>
        <p:nvSpPr>
          <p:cNvPr id="11"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6</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0" y="6089015"/>
            <a:ext cx="9171940" cy="97663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4" name="灯片编号占位符 3"/>
          <p:cNvSpPr txBox="1">
            <a:spLocks noGrp="1"/>
          </p:cNvSpPr>
          <p:nvPr/>
        </p:nvSpPr>
        <p:spPr>
          <a:xfrm>
            <a:off x="4334510" y="6604635"/>
            <a:ext cx="37592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60</a:t>
            </a:fld>
            <a:endParaRPr lang="en-US" altLang="zh-CN" sz="1400" dirty="0">
              <a:solidFill>
                <a:srgbClr val="253947"/>
              </a:solidFill>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7" name="文本框 6"/>
          <p:cNvSpPr txBox="1"/>
          <p:nvPr/>
        </p:nvSpPr>
        <p:spPr>
          <a:xfrm>
            <a:off x="530860" y="563245"/>
            <a:ext cx="2478405" cy="119888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三、顺序阀</a:t>
            </a:r>
            <a:endParaRPr lang="zh-CN" altLang="en-US" sz="3600" b="1" dirty="0">
              <a:solidFill>
                <a:srgbClr val="111E2C"/>
              </a:solidFill>
              <a:latin typeface="Hiragino Sans GB W6" panose="020B0300000000000000" charset="-122"/>
              <a:ea typeface="Hiragino Sans GB W6" panose="020B0300000000000000" charset="-122"/>
            </a:endParaRPr>
          </a:p>
          <a:p>
            <a:endParaRPr lang="zh-CN" altLang="en-US" sz="3600" b="1" dirty="0">
              <a:solidFill>
                <a:srgbClr val="111E2C"/>
              </a:solidFill>
              <a:latin typeface="Hiragino Sans GB W6" panose="020B0300000000000000" charset="-122"/>
              <a:ea typeface="Hiragino Sans GB W6" panose="020B0300000000000000" charset="-122"/>
              <a:sym typeface="+mn-ea"/>
            </a:endParaRPr>
          </a:p>
        </p:txBody>
      </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4"/>
          <a:srcRect l="7567" r="2701"/>
          <a:stretch>
            <a:fillRect/>
          </a:stretch>
        </p:blipFill>
        <p:spPr>
          <a:xfrm>
            <a:off x="-13335" y="6089015"/>
            <a:ext cx="9171940" cy="976630"/>
          </a:xfrm>
          <a:prstGeom prst="rect">
            <a:avLst/>
          </a:prstGeom>
        </p:spPr>
      </p:pic>
      <p:grpSp>
        <p:nvGrpSpPr>
          <p:cNvPr id="22" name="组合 21"/>
          <p:cNvGrpSpPr/>
          <p:nvPr/>
        </p:nvGrpSpPr>
        <p:grpSpPr>
          <a:xfrm>
            <a:off x="459773" y="1252220"/>
            <a:ext cx="4406455" cy="5717308"/>
            <a:chOff x="1758" y="6020"/>
            <a:chExt cx="7323" cy="8638"/>
          </a:xfrm>
        </p:grpSpPr>
        <p:sp>
          <p:nvSpPr>
            <p:cNvPr id="17" name="圆角矩形 3"/>
            <p:cNvSpPr/>
            <p:nvPr/>
          </p:nvSpPr>
          <p:spPr>
            <a:xfrm>
              <a:off x="1759" y="6790"/>
              <a:ext cx="7322" cy="7286"/>
            </a:xfrm>
            <a:prstGeom prst="roundRect">
              <a:avLst>
                <a:gd name="adj" fmla="val 4486"/>
              </a:avLst>
            </a:prstGeom>
            <a:solidFill>
              <a:schemeClr val="accent1">
                <a:lumMod val="20000"/>
                <a:lumOff val="80000"/>
                <a:alpha val="8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dirty="0">
                <a:solidFill>
                  <a:schemeClr val="accent1"/>
                </a:solidFill>
                <a:latin typeface="Arial" panose="020B0604020202020204" pitchFamily="34" charset="0"/>
              </a:endParaRPr>
            </a:p>
          </p:txBody>
        </p:sp>
        <p:sp>
          <p:nvSpPr>
            <p:cNvPr id="10" name="文本框 9"/>
            <p:cNvSpPr txBox="1"/>
            <p:nvPr/>
          </p:nvSpPr>
          <p:spPr>
            <a:xfrm>
              <a:off x="1758" y="7127"/>
              <a:ext cx="7182" cy="7531"/>
            </a:xfrm>
            <a:prstGeom prst="rect">
              <a:avLst/>
            </a:prstGeom>
            <a:noFill/>
          </p:spPr>
          <p:txBody>
            <a:bodyPr wrap="square" rtlCol="0" anchor="t">
              <a:spAutoFit/>
            </a:bodyPr>
            <a:lstStyle/>
            <a:p>
              <a:pPr marL="342900" indent="-342900" algn="just">
                <a:lnSpc>
                  <a:spcPct val="150000"/>
                </a:lnSpc>
                <a:buFont typeface="Arial" panose="020B0604020202020204" pitchFamily="34" charset="0"/>
                <a:buChar char="•"/>
              </a:pPr>
              <a:r>
                <a:rPr sz="2400" b="1" dirty="0">
                  <a:latin typeface="宋体" panose="02010600030101010101" pitchFamily="2" charset="-122"/>
                  <a:cs typeface="宋体" panose="02010600030101010101" pitchFamily="2" charset="-122"/>
                  <a:sym typeface="+mn-ea"/>
                </a:rPr>
                <a:t>工作原理及阀的图形符号：</a:t>
              </a:r>
            </a:p>
            <a:p>
              <a:pPr algn="just">
                <a:lnSpc>
                  <a:spcPct val="150000"/>
                </a:lnSpc>
                <a:buFont typeface="Arial" panose="020B0604020202020204" pitchFamily="34" charset="0"/>
              </a:pPr>
              <a:r>
                <a:rPr sz="2400" b="1" dirty="0">
                  <a:latin typeface="宋体" panose="02010600030101010101" pitchFamily="2" charset="-122"/>
                  <a:cs typeface="宋体" panose="02010600030101010101" pitchFamily="2" charset="-122"/>
                  <a:sym typeface="+mn-ea"/>
                </a:rPr>
                <a:t>   与溢流阀完全相同。</a:t>
              </a:r>
            </a:p>
            <a:p>
              <a:pPr algn="just">
                <a:lnSpc>
                  <a:spcPct val="150000"/>
                </a:lnSpc>
                <a:buFont typeface="Arial" panose="020B0604020202020204" pitchFamily="34" charset="0"/>
              </a:pPr>
              <a:endParaRPr sz="2000" b="1" dirty="0">
                <a:latin typeface="宋体" panose="02010600030101010101" pitchFamily="2" charset="-122"/>
                <a:cs typeface="宋体" panose="02010600030101010101" pitchFamily="2" charset="-122"/>
                <a:sym typeface="+mn-ea"/>
              </a:endParaRPr>
            </a:p>
            <a:p>
              <a:pPr marL="342900" indent="-342900" algn="just" eaLnBrk="1" hangingPunct="1">
                <a:lnSpc>
                  <a:spcPct val="150000"/>
                </a:lnSpc>
                <a:buFont typeface="Arial" panose="020B0604020202020204" pitchFamily="34" charset="0"/>
                <a:buChar char="•"/>
              </a:pPr>
              <a:r>
                <a:rPr lang="zh-CN" altLang="en-US" sz="2400" b="1" dirty="0">
                  <a:latin typeface="宋体" panose="02010600030101010101" pitchFamily="2" charset="-122"/>
                  <a:cs typeface="宋体" panose="02010600030101010101" pitchFamily="2" charset="-122"/>
                  <a:sym typeface="+mn-ea"/>
                </a:rPr>
                <a:t>使用场合：</a:t>
              </a:r>
            </a:p>
            <a:p>
              <a:pPr algn="just" eaLnBrk="1" hangingPunct="1">
                <a:lnSpc>
                  <a:spcPct val="150000"/>
                </a:lnSpc>
                <a:buFont typeface="Arial" panose="020B0604020202020204" pitchFamily="34" charset="0"/>
              </a:pPr>
              <a:r>
                <a:rPr lang="zh-CN" altLang="en-US" sz="2400" b="1" dirty="0">
                  <a:solidFill>
                    <a:srgbClr val="C00000"/>
                  </a:solidFill>
                  <a:latin typeface="宋体" panose="02010600030101010101" pitchFamily="2" charset="-122"/>
                  <a:cs typeface="宋体" panose="02010600030101010101" pitchFamily="2" charset="-122"/>
                  <a:sym typeface="+mn-ea"/>
                </a:rPr>
                <a:t>  多串接在执行元件的回油路上，</a:t>
              </a:r>
              <a:r>
                <a:rPr lang="zh-CN" altLang="en-US" sz="2400" b="1" dirty="0">
                  <a:latin typeface="宋体" panose="02010600030101010101" pitchFamily="2" charset="-122"/>
                  <a:cs typeface="宋体" panose="02010600030101010101" pitchFamily="2" charset="-122"/>
                  <a:sym typeface="+mn-ea"/>
                </a:rPr>
                <a:t>使回油具有一定压力，保证执行元件运动平稳。如图示阀</a:t>
              </a:r>
              <a:r>
                <a:rPr lang="en-US" altLang="zh-CN" sz="2400" b="1" dirty="0">
                  <a:latin typeface="宋体" panose="02010600030101010101" pitchFamily="2" charset="-122"/>
                  <a:cs typeface="宋体" panose="02010600030101010101" pitchFamily="2" charset="-122"/>
                  <a:sym typeface="+mn-ea"/>
                </a:rPr>
                <a:t>3</a:t>
              </a:r>
              <a:r>
                <a:rPr lang="zh-CN" altLang="en-US" sz="2400" b="1" dirty="0">
                  <a:latin typeface="宋体" panose="02010600030101010101" pitchFamily="2" charset="-122"/>
                  <a:cs typeface="宋体" panose="02010600030101010101" pitchFamily="2" charset="-122"/>
                  <a:sym typeface="+mn-ea"/>
                </a:rPr>
                <a:t>作背压阀。</a:t>
              </a:r>
              <a:endParaRPr lang="zh-CN" altLang="en-US" sz="2400" b="1" dirty="0">
                <a:latin typeface="宋体" panose="02010600030101010101" pitchFamily="2" charset="-122"/>
                <a:cs typeface="宋体" panose="02010600030101010101" pitchFamily="2" charset="-122"/>
              </a:endParaRPr>
            </a:p>
            <a:p>
              <a:pPr algn="just">
                <a:lnSpc>
                  <a:spcPct val="150000"/>
                </a:lnSpc>
                <a:buFont typeface="Arial" panose="020B0604020202020204" pitchFamily="34" charset="0"/>
              </a:pPr>
              <a:endParaRPr lang="zh-CN" altLang="en-US" sz="2400" b="1" dirty="0">
                <a:latin typeface="宋体" panose="02010600030101010101" pitchFamily="2" charset="-122"/>
                <a:cs typeface="宋体" panose="02010600030101010101" pitchFamily="2" charset="-122"/>
                <a:sym typeface="+mn-ea"/>
              </a:endParaRPr>
            </a:p>
          </p:txBody>
        </p:sp>
        <p:sp>
          <p:nvSpPr>
            <p:cNvPr id="13" name="文本框 12"/>
            <p:cNvSpPr txBox="1"/>
            <p:nvPr/>
          </p:nvSpPr>
          <p:spPr>
            <a:xfrm>
              <a:off x="2558" y="6020"/>
              <a:ext cx="5930" cy="918"/>
            </a:xfrm>
            <a:prstGeom prst="rect">
              <a:avLst/>
            </a:prstGeom>
            <a:noFill/>
          </p:spPr>
          <p:txBody>
            <a:bodyPr wrap="square" rtlCol="0" anchor="t">
              <a:spAutoFit/>
            </a:bodyPr>
            <a:lstStyle/>
            <a:p>
              <a:pPr eaLnBrk="1" hangingPunct="1">
                <a:lnSpc>
                  <a:spcPct val="140000"/>
                </a:lnSpc>
                <a:buFont typeface="Wingdings" panose="05000000000000000000" pitchFamily="2" charset="2"/>
                <a:buNone/>
              </a:pPr>
              <a:r>
                <a:rPr lang="en-US" altLang="zh-CN" sz="2400" b="1" dirty="0">
                  <a:solidFill>
                    <a:schemeClr val="bg1"/>
                  </a:solidFill>
                  <a:latin typeface="宋体" panose="02010600030101010101" pitchFamily="2" charset="-122"/>
                  <a:cs typeface="宋体" panose="02010600030101010101" pitchFamily="2" charset="-122"/>
                  <a:sym typeface="+mn-ea"/>
                </a:rPr>
                <a:t>2</a:t>
              </a:r>
              <a:r>
                <a:rPr lang="zh-CN" altLang="en-US" sz="2400" b="1" dirty="0">
                  <a:solidFill>
                    <a:schemeClr val="bg1"/>
                  </a:solidFill>
                  <a:latin typeface="宋体" panose="02010600030101010101" pitchFamily="2" charset="-122"/>
                  <a:cs typeface="宋体" panose="02010600030101010101" pitchFamily="2" charset="-122"/>
                  <a:sym typeface="+mn-ea"/>
                </a:rPr>
                <a:t>、内控内泄顺序阀</a:t>
              </a:r>
            </a:p>
          </p:txBody>
        </p:sp>
      </p:grpSp>
      <p:grpSp>
        <p:nvGrpSpPr>
          <p:cNvPr id="20" name="组合 19"/>
          <p:cNvGrpSpPr/>
          <p:nvPr/>
        </p:nvGrpSpPr>
        <p:grpSpPr>
          <a:xfrm>
            <a:off x="332740" y="1399540"/>
            <a:ext cx="3417570" cy="529590"/>
            <a:chOff x="211" y="1942"/>
            <a:chExt cx="5382" cy="834"/>
          </a:xfrm>
        </p:grpSpPr>
        <p:sp>
          <p:nvSpPr>
            <p:cNvPr id="21" name="Freeform 9"/>
            <p:cNvSpPr/>
            <p:nvPr/>
          </p:nvSpPr>
          <p:spPr>
            <a:xfrm>
              <a:off x="523" y="1973"/>
              <a:ext cx="3848"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chemeClr val="tx1">
                <a:lumMod val="65000"/>
                <a:lumOff val="35000"/>
              </a:schemeClr>
            </a:solidFill>
            <a:ln w="9525">
              <a:noFill/>
            </a:ln>
          </p:spPr>
          <p:txBody>
            <a:bodyPr/>
            <a:lstStyle/>
            <a:p>
              <a:endParaRPr lang="zh-CN" altLang="en-US" sz="6600"/>
            </a:p>
          </p:txBody>
        </p:sp>
        <p:sp>
          <p:nvSpPr>
            <p:cNvPr id="23" name="Freeform 10"/>
            <p:cNvSpPr/>
            <p:nvPr/>
          </p:nvSpPr>
          <p:spPr>
            <a:xfrm>
              <a:off x="211" y="1973"/>
              <a:ext cx="5382"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chemeClr val="tx2">
                <a:lumMod val="40000"/>
                <a:lumOff val="60000"/>
              </a:schemeClr>
            </a:solidFill>
            <a:ln w="9525">
              <a:noFill/>
            </a:ln>
          </p:spPr>
          <p:txBody>
            <a:bodyPr/>
            <a:lstStyle/>
            <a:p>
              <a:endParaRPr lang="zh-CN" altLang="en-US" sz="6600"/>
            </a:p>
          </p:txBody>
        </p:sp>
        <p:sp>
          <p:nvSpPr>
            <p:cNvPr id="24" name="文本框 23"/>
            <p:cNvSpPr txBox="1"/>
            <p:nvPr/>
          </p:nvSpPr>
          <p:spPr>
            <a:xfrm>
              <a:off x="689" y="1942"/>
              <a:ext cx="4770" cy="725"/>
            </a:xfrm>
            <a:prstGeom prst="rect">
              <a:avLst/>
            </a:prstGeom>
            <a:noFill/>
          </p:spPr>
          <p:txBody>
            <a:bodyPr wrap="square" rtlCol="0" anchor="t">
              <a:spAutoFit/>
            </a:bodyPr>
            <a:lstStyle/>
            <a:p>
              <a:r>
                <a:rPr lang="en-US" sz="2400" b="1" dirty="0">
                  <a:solidFill>
                    <a:schemeClr val="bg1"/>
                  </a:solidFill>
                  <a:latin typeface="宋体" panose="02010600030101010101" pitchFamily="2" charset="-122"/>
                  <a:cs typeface="宋体" panose="02010600030101010101" pitchFamily="2" charset="-122"/>
                  <a:sym typeface="+mn-ea"/>
                </a:rPr>
                <a:t>2</a:t>
              </a:r>
              <a:r>
                <a:rPr sz="2400" b="1" dirty="0">
                  <a:solidFill>
                    <a:schemeClr val="bg1"/>
                  </a:solidFill>
                  <a:latin typeface="宋体" panose="02010600030101010101" pitchFamily="2" charset="-122"/>
                  <a:cs typeface="宋体" panose="02010600030101010101" pitchFamily="2" charset="-122"/>
                  <a:sym typeface="+mn-ea"/>
                </a:rPr>
                <a:t>、内控</a:t>
              </a:r>
              <a:r>
                <a:rPr lang="zh-CN" sz="2400" b="1" dirty="0">
                  <a:solidFill>
                    <a:schemeClr val="bg1"/>
                  </a:solidFill>
                  <a:latin typeface="宋体" panose="02010600030101010101" pitchFamily="2" charset="-122"/>
                  <a:cs typeface="宋体" panose="02010600030101010101" pitchFamily="2" charset="-122"/>
                  <a:sym typeface="+mn-ea"/>
                </a:rPr>
                <a:t>内</a:t>
              </a:r>
              <a:r>
                <a:rPr sz="2400" b="1" dirty="0">
                  <a:solidFill>
                    <a:schemeClr val="bg1"/>
                  </a:solidFill>
                  <a:latin typeface="宋体" panose="02010600030101010101" pitchFamily="2" charset="-122"/>
                  <a:cs typeface="宋体" panose="02010600030101010101" pitchFamily="2" charset="-122"/>
                  <a:sym typeface="+mn-ea"/>
                </a:rPr>
                <a:t>泄顺序阀</a:t>
              </a:r>
            </a:p>
          </p:txBody>
        </p:sp>
      </p:grpSp>
      <p:pic>
        <p:nvPicPr>
          <p:cNvPr id="54276" name="Picture 4" descr="6-15a"/>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rot="21420000">
            <a:off x="4914265" y="1370330"/>
            <a:ext cx="4319270" cy="517461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dissolve">
                                      <p:cBhvr>
                                        <p:cTn id="7" dur="500"/>
                                        <p:tgtEl>
                                          <p:spTgt spid="54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32105" y="1475740"/>
            <a:ext cx="8334375" cy="1456690"/>
          </a:xfrm>
          <a:prstGeom prst="roundRect">
            <a:avLst>
              <a:gd name="adj" fmla="val 4486"/>
            </a:avLst>
          </a:prstGeom>
          <a:solidFill>
            <a:schemeClr val="accent1">
              <a:lumMod val="20000"/>
              <a:lumOff val="80000"/>
              <a:alpha val="2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1266" name="Rectangle 3"/>
          <p:cNvSpPr>
            <a:spLocks noGrp="1"/>
          </p:cNvSpPr>
          <p:nvPr>
            <p:ph idx="1"/>
          </p:nvPr>
        </p:nvSpPr>
        <p:spPr>
          <a:xfrm>
            <a:off x="509270" y="1720215"/>
            <a:ext cx="8347075" cy="1158240"/>
          </a:xfrm>
        </p:spPr>
        <p:txBody>
          <a:bodyPr vert="horz" wrap="square" lIns="91440" tIns="45720" rIns="91440" bIns="45720" anchor="t"/>
          <a:lstStyle/>
          <a:p>
            <a:pPr algn="just" eaLnBrk="1" hangingPunct="1">
              <a:lnSpc>
                <a:spcPct val="130000"/>
              </a:lnSpc>
              <a:buClr>
                <a:schemeClr val="tx1"/>
              </a:buClr>
              <a:buSzPct val="150000"/>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工作原理等同于二位二通阀，可作卸载阀，</a:t>
            </a:r>
          </a:p>
          <a:p>
            <a:pPr algn="just" eaLnBrk="1" hangingPunct="1">
              <a:lnSpc>
                <a:spcPct val="140000"/>
              </a:lnSpc>
              <a:buClr>
                <a:schemeClr val="tx1"/>
              </a:buClr>
              <a:buSzPct val="150000"/>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使用场合：如双泵供油回路中阀</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是泵</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的卸载阀。</a:t>
            </a:r>
          </a:p>
        </p:txBody>
      </p:sp>
      <p:sp>
        <p:nvSpPr>
          <p:cNvPr id="4" name="灯片编号占位符 3"/>
          <p:cNvSpPr txBox="1">
            <a:spLocks noGrp="1"/>
          </p:cNvSpPr>
          <p:nvPr/>
        </p:nvSpPr>
        <p:spPr>
          <a:xfrm>
            <a:off x="4334510" y="6604635"/>
            <a:ext cx="37592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61</a:t>
            </a:fld>
            <a:endParaRPr lang="en-US" altLang="zh-CN" sz="1400" dirty="0">
              <a:solidFill>
                <a:srgbClr val="253947"/>
              </a:solidFill>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7" name="文本框 6"/>
          <p:cNvSpPr txBox="1"/>
          <p:nvPr/>
        </p:nvSpPr>
        <p:spPr>
          <a:xfrm>
            <a:off x="368935" y="521335"/>
            <a:ext cx="2478405" cy="119888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三、顺序阀</a:t>
            </a:r>
            <a:endParaRPr lang="zh-CN" altLang="en-US" sz="3600" b="1" dirty="0">
              <a:solidFill>
                <a:srgbClr val="111E2C"/>
              </a:solidFill>
              <a:latin typeface="Hiragino Sans GB W6" panose="020B0300000000000000" charset="-122"/>
              <a:ea typeface="Hiragino Sans GB W6" panose="020B0300000000000000" charset="-122"/>
            </a:endParaRPr>
          </a:p>
          <a:p>
            <a:endParaRPr lang="zh-CN" altLang="en-US" sz="3600" b="1" dirty="0">
              <a:solidFill>
                <a:srgbClr val="111E2C"/>
              </a:solidFill>
              <a:latin typeface="Hiragino Sans GB W6" panose="020B0300000000000000" charset="-122"/>
              <a:ea typeface="Hiragino Sans GB W6" panose="020B0300000000000000" charset="-122"/>
              <a:sym typeface="+mn-ea"/>
            </a:endParaRPr>
          </a:p>
        </p:txBody>
      </p:sp>
      <p:grpSp>
        <p:nvGrpSpPr>
          <p:cNvPr id="6" name="组合 5"/>
          <p:cNvGrpSpPr/>
          <p:nvPr/>
        </p:nvGrpSpPr>
        <p:grpSpPr>
          <a:xfrm>
            <a:off x="243205" y="1190625"/>
            <a:ext cx="3417570" cy="529590"/>
            <a:chOff x="270" y="1942"/>
            <a:chExt cx="5382" cy="834"/>
          </a:xfrm>
        </p:grpSpPr>
        <p:sp>
          <p:nvSpPr>
            <p:cNvPr id="30730" name="Freeform 9"/>
            <p:cNvSpPr/>
            <p:nvPr/>
          </p:nvSpPr>
          <p:spPr>
            <a:xfrm>
              <a:off x="523" y="1973"/>
              <a:ext cx="3848"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chemeClr val="tx1">
                <a:lumMod val="65000"/>
                <a:lumOff val="35000"/>
              </a:schemeClr>
            </a:solidFill>
            <a:ln w="9525">
              <a:noFill/>
            </a:ln>
          </p:spPr>
          <p:txBody>
            <a:bodyPr/>
            <a:lstStyle/>
            <a:p>
              <a:endParaRPr lang="zh-CN" altLang="en-US" sz="6600"/>
            </a:p>
          </p:txBody>
        </p:sp>
        <p:sp>
          <p:nvSpPr>
            <p:cNvPr id="30731" name="Freeform 10"/>
            <p:cNvSpPr/>
            <p:nvPr/>
          </p:nvSpPr>
          <p:spPr>
            <a:xfrm>
              <a:off x="270" y="1973"/>
              <a:ext cx="5382"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11" name="文本框 10"/>
            <p:cNvSpPr txBox="1"/>
            <p:nvPr/>
          </p:nvSpPr>
          <p:spPr>
            <a:xfrm>
              <a:off x="689" y="1942"/>
              <a:ext cx="4770" cy="725"/>
            </a:xfrm>
            <a:prstGeom prst="rect">
              <a:avLst/>
            </a:prstGeom>
            <a:noFill/>
          </p:spPr>
          <p:txBody>
            <a:bodyPr wrap="square" rtlCol="0" anchor="t">
              <a:spAutoFit/>
            </a:bodyPr>
            <a:lstStyle/>
            <a:p>
              <a:r>
                <a:rPr lang="en-US" sz="2400" b="1" dirty="0">
                  <a:solidFill>
                    <a:schemeClr val="bg1"/>
                  </a:solidFill>
                  <a:latin typeface="宋体" panose="02010600030101010101" pitchFamily="2" charset="-122"/>
                  <a:cs typeface="宋体" panose="02010600030101010101" pitchFamily="2" charset="-122"/>
                  <a:sym typeface="+mn-ea"/>
                </a:rPr>
                <a:t>3</a:t>
              </a:r>
              <a:r>
                <a:rPr sz="2400" b="1" dirty="0">
                  <a:solidFill>
                    <a:schemeClr val="bg1"/>
                  </a:solidFill>
                  <a:latin typeface="宋体" panose="02010600030101010101" pitchFamily="2" charset="-122"/>
                  <a:cs typeface="宋体" panose="02010600030101010101" pitchFamily="2" charset="-122"/>
                  <a:sym typeface="+mn-ea"/>
                </a:rPr>
                <a:t>、</a:t>
              </a:r>
              <a:r>
                <a:rPr lang="zh-CN" sz="2400" b="1" dirty="0">
                  <a:solidFill>
                    <a:schemeClr val="bg1"/>
                  </a:solidFill>
                  <a:latin typeface="宋体" panose="02010600030101010101" pitchFamily="2" charset="-122"/>
                  <a:cs typeface="宋体" panose="02010600030101010101" pitchFamily="2" charset="-122"/>
                  <a:sym typeface="+mn-ea"/>
                </a:rPr>
                <a:t>外</a:t>
              </a:r>
              <a:r>
                <a:rPr sz="2400" b="1" dirty="0">
                  <a:solidFill>
                    <a:schemeClr val="bg1"/>
                  </a:solidFill>
                  <a:latin typeface="宋体" panose="02010600030101010101" pitchFamily="2" charset="-122"/>
                  <a:cs typeface="宋体" panose="02010600030101010101" pitchFamily="2" charset="-122"/>
                  <a:sym typeface="+mn-ea"/>
                </a:rPr>
                <a:t>控外泄顺序阀</a:t>
              </a:r>
            </a:p>
          </p:txBody>
        </p:sp>
      </p:gr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56324" name="Picture 4" descr="6-18"/>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rot="-60000">
            <a:off x="1822450" y="2973070"/>
            <a:ext cx="4751388" cy="38036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6324"/>
                                        </p:tgtEl>
                                        <p:attrNameLst>
                                          <p:attrName>style.visibility</p:attrName>
                                        </p:attrNameLst>
                                      </p:cBhvr>
                                      <p:to>
                                        <p:strVal val="visible"/>
                                      </p:to>
                                    </p:set>
                                    <p:animEffect transition="in" filter="dissolve">
                                      <p:cBhvr>
                                        <p:cTn id="7" dur="500"/>
                                        <p:tgtEl>
                                          <p:spTgt spid="56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4" name="灯片编号占位符 3"/>
          <p:cNvSpPr txBox="1">
            <a:spLocks noGrp="1"/>
          </p:cNvSpPr>
          <p:nvPr/>
        </p:nvSpPr>
        <p:spPr>
          <a:xfrm>
            <a:off x="4334510" y="6604635"/>
            <a:ext cx="37592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62</a:t>
            </a:fld>
            <a:endParaRPr lang="en-US" altLang="zh-CN" sz="1400" dirty="0">
              <a:solidFill>
                <a:srgbClr val="253947"/>
              </a:solidFill>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7" name="文本框 6"/>
          <p:cNvSpPr txBox="1"/>
          <p:nvPr/>
        </p:nvSpPr>
        <p:spPr>
          <a:xfrm>
            <a:off x="530860" y="706755"/>
            <a:ext cx="2478405" cy="119888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三、顺序阀</a:t>
            </a:r>
            <a:endParaRPr lang="zh-CN" altLang="en-US" sz="3600" b="1" dirty="0">
              <a:solidFill>
                <a:srgbClr val="111E2C"/>
              </a:solidFill>
              <a:latin typeface="Hiragino Sans GB W6" panose="020B0300000000000000" charset="-122"/>
              <a:ea typeface="Hiragino Sans GB W6" panose="020B0300000000000000" charset="-122"/>
            </a:endParaRPr>
          </a:p>
          <a:p>
            <a:endParaRPr lang="zh-CN" altLang="en-US" sz="3600" b="1" dirty="0">
              <a:solidFill>
                <a:srgbClr val="111E2C"/>
              </a:solidFill>
              <a:latin typeface="Hiragino Sans GB W6" panose="020B0300000000000000" charset="-122"/>
              <a:ea typeface="Hiragino Sans GB W6" panose="020B0300000000000000" charset="-122"/>
              <a:sym typeface="+mn-ea"/>
            </a:endParaRPr>
          </a:p>
        </p:txBody>
      </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4"/>
          <a:srcRect l="7567" r="2701"/>
          <a:stretch>
            <a:fillRect/>
          </a:stretch>
        </p:blipFill>
        <p:spPr>
          <a:xfrm>
            <a:off x="-13335" y="6089015"/>
            <a:ext cx="9171940" cy="976630"/>
          </a:xfrm>
          <a:prstGeom prst="rect">
            <a:avLst/>
          </a:prstGeom>
        </p:spPr>
      </p:pic>
      <p:grpSp>
        <p:nvGrpSpPr>
          <p:cNvPr id="22" name="组合 21"/>
          <p:cNvGrpSpPr/>
          <p:nvPr/>
        </p:nvGrpSpPr>
        <p:grpSpPr>
          <a:xfrm>
            <a:off x="460375" y="1395730"/>
            <a:ext cx="4405853" cy="3751528"/>
            <a:chOff x="1759" y="6020"/>
            <a:chExt cx="7322" cy="5668"/>
          </a:xfrm>
        </p:grpSpPr>
        <p:sp>
          <p:nvSpPr>
            <p:cNvPr id="17" name="圆角矩形 3"/>
            <p:cNvSpPr/>
            <p:nvPr/>
          </p:nvSpPr>
          <p:spPr>
            <a:xfrm>
              <a:off x="1759" y="6790"/>
              <a:ext cx="7322" cy="4898"/>
            </a:xfrm>
            <a:prstGeom prst="roundRect">
              <a:avLst>
                <a:gd name="adj" fmla="val 4486"/>
              </a:avLst>
            </a:prstGeom>
            <a:solidFill>
              <a:schemeClr val="accent1">
                <a:lumMod val="20000"/>
                <a:lumOff val="80000"/>
                <a:alpha val="8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dirty="0">
                <a:solidFill>
                  <a:schemeClr val="accent1"/>
                </a:solidFill>
                <a:latin typeface="Arial" panose="020B0604020202020204" pitchFamily="34" charset="0"/>
              </a:endParaRPr>
            </a:p>
          </p:txBody>
        </p:sp>
        <p:sp>
          <p:nvSpPr>
            <p:cNvPr id="10" name="文本框 9"/>
            <p:cNvSpPr txBox="1"/>
            <p:nvPr/>
          </p:nvSpPr>
          <p:spPr>
            <a:xfrm>
              <a:off x="2052" y="7725"/>
              <a:ext cx="6600" cy="2649"/>
            </a:xfrm>
            <a:prstGeom prst="rect">
              <a:avLst/>
            </a:prstGeom>
            <a:noFill/>
          </p:spPr>
          <p:txBody>
            <a:bodyPr wrap="square" rtlCol="0" anchor="t">
              <a:spAutoFit/>
            </a:bodyPr>
            <a:lstStyle/>
            <a:p>
              <a:pPr marL="342900" indent="-342900" algn="just">
                <a:lnSpc>
                  <a:spcPct val="150000"/>
                </a:lnSpc>
                <a:buFont typeface="Arial" panose="020B0604020202020204" pitchFamily="34" charset="0"/>
                <a:buChar char="•"/>
              </a:pPr>
              <a:r>
                <a:rPr sz="2400" b="1" dirty="0">
                  <a:latin typeface="宋体" panose="02010600030101010101" pitchFamily="2" charset="-122"/>
                  <a:cs typeface="宋体" panose="02010600030101010101" pitchFamily="2" charset="-122"/>
                  <a:sym typeface="+mn-ea"/>
                </a:rPr>
                <a:t>可作液动开关和限速锁。</a:t>
              </a:r>
            </a:p>
            <a:p>
              <a:pPr marL="342900" indent="-342900" algn="just">
                <a:lnSpc>
                  <a:spcPct val="150000"/>
                </a:lnSpc>
                <a:buFont typeface="Arial" panose="020B0604020202020204" pitchFamily="34" charset="0"/>
                <a:buChar char="•"/>
              </a:pPr>
              <a:r>
                <a:rPr sz="2400" b="1" dirty="0">
                  <a:latin typeface="宋体" panose="02010600030101010101" pitchFamily="2" charset="-122"/>
                  <a:cs typeface="宋体" panose="02010600030101010101" pitchFamily="2" charset="-122"/>
                  <a:sym typeface="+mn-ea"/>
                </a:rPr>
                <a:t>如远控平衡阀可限制重物下降的速度。</a:t>
              </a:r>
            </a:p>
          </p:txBody>
        </p:sp>
        <p:sp>
          <p:nvSpPr>
            <p:cNvPr id="13" name="文本框 12"/>
            <p:cNvSpPr txBox="1"/>
            <p:nvPr/>
          </p:nvSpPr>
          <p:spPr>
            <a:xfrm>
              <a:off x="2558" y="6020"/>
              <a:ext cx="5930" cy="918"/>
            </a:xfrm>
            <a:prstGeom prst="rect">
              <a:avLst/>
            </a:prstGeom>
            <a:noFill/>
          </p:spPr>
          <p:txBody>
            <a:bodyPr wrap="square" rtlCol="0" anchor="t">
              <a:spAutoFit/>
            </a:bodyPr>
            <a:lstStyle/>
            <a:p>
              <a:pPr eaLnBrk="1" hangingPunct="1">
                <a:lnSpc>
                  <a:spcPct val="140000"/>
                </a:lnSpc>
                <a:buFont typeface="Wingdings" panose="05000000000000000000" pitchFamily="2" charset="2"/>
                <a:buNone/>
              </a:pPr>
              <a:r>
                <a:rPr lang="en-US" altLang="zh-CN" sz="2400" b="1" dirty="0">
                  <a:solidFill>
                    <a:schemeClr val="bg1"/>
                  </a:solidFill>
                  <a:latin typeface="宋体" panose="02010600030101010101" pitchFamily="2" charset="-122"/>
                  <a:cs typeface="宋体" panose="02010600030101010101" pitchFamily="2" charset="-122"/>
                  <a:sym typeface="+mn-ea"/>
                </a:rPr>
                <a:t>2</a:t>
              </a:r>
              <a:r>
                <a:rPr lang="zh-CN" altLang="en-US" sz="2400" b="1" dirty="0">
                  <a:solidFill>
                    <a:schemeClr val="bg1"/>
                  </a:solidFill>
                  <a:latin typeface="宋体" panose="02010600030101010101" pitchFamily="2" charset="-122"/>
                  <a:cs typeface="宋体" panose="02010600030101010101" pitchFamily="2" charset="-122"/>
                  <a:sym typeface="+mn-ea"/>
                </a:rPr>
                <a:t>、内控内泄顺序阀</a:t>
              </a:r>
            </a:p>
          </p:txBody>
        </p:sp>
      </p:grpSp>
      <p:grpSp>
        <p:nvGrpSpPr>
          <p:cNvPr id="20" name="组合 19"/>
          <p:cNvGrpSpPr/>
          <p:nvPr/>
        </p:nvGrpSpPr>
        <p:grpSpPr>
          <a:xfrm>
            <a:off x="332740" y="1543050"/>
            <a:ext cx="3417570" cy="529590"/>
            <a:chOff x="211" y="1942"/>
            <a:chExt cx="5382" cy="834"/>
          </a:xfrm>
        </p:grpSpPr>
        <p:sp>
          <p:nvSpPr>
            <p:cNvPr id="21" name="Freeform 9"/>
            <p:cNvSpPr/>
            <p:nvPr/>
          </p:nvSpPr>
          <p:spPr>
            <a:xfrm>
              <a:off x="523" y="1973"/>
              <a:ext cx="3848"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chemeClr val="tx1">
                <a:lumMod val="65000"/>
                <a:lumOff val="35000"/>
              </a:schemeClr>
            </a:solidFill>
            <a:ln w="9525">
              <a:noFill/>
            </a:ln>
          </p:spPr>
          <p:txBody>
            <a:bodyPr/>
            <a:lstStyle/>
            <a:p>
              <a:endParaRPr lang="zh-CN" altLang="en-US" sz="6600"/>
            </a:p>
          </p:txBody>
        </p:sp>
        <p:sp>
          <p:nvSpPr>
            <p:cNvPr id="23" name="Freeform 10"/>
            <p:cNvSpPr/>
            <p:nvPr/>
          </p:nvSpPr>
          <p:spPr>
            <a:xfrm>
              <a:off x="211" y="1973"/>
              <a:ext cx="5382"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chemeClr val="tx2">
                <a:lumMod val="40000"/>
                <a:lumOff val="60000"/>
              </a:schemeClr>
            </a:solidFill>
            <a:ln w="9525">
              <a:noFill/>
            </a:ln>
          </p:spPr>
          <p:txBody>
            <a:bodyPr/>
            <a:lstStyle/>
            <a:p>
              <a:endParaRPr lang="zh-CN" altLang="en-US" sz="6600"/>
            </a:p>
          </p:txBody>
        </p:sp>
        <p:sp>
          <p:nvSpPr>
            <p:cNvPr id="24" name="文本框 23"/>
            <p:cNvSpPr txBox="1"/>
            <p:nvPr/>
          </p:nvSpPr>
          <p:spPr>
            <a:xfrm>
              <a:off x="689" y="1942"/>
              <a:ext cx="4770" cy="725"/>
            </a:xfrm>
            <a:prstGeom prst="rect">
              <a:avLst/>
            </a:prstGeom>
            <a:noFill/>
          </p:spPr>
          <p:txBody>
            <a:bodyPr wrap="square" rtlCol="0" anchor="t">
              <a:spAutoFit/>
            </a:bodyPr>
            <a:lstStyle/>
            <a:p>
              <a:r>
                <a:rPr lang="en-US" sz="2400" b="1" dirty="0">
                  <a:solidFill>
                    <a:schemeClr val="bg1"/>
                  </a:solidFill>
                  <a:latin typeface="宋体" panose="02010600030101010101" pitchFamily="2" charset="-122"/>
                  <a:cs typeface="宋体" panose="02010600030101010101" pitchFamily="2" charset="-122"/>
                  <a:sym typeface="+mn-ea"/>
                </a:rPr>
                <a:t>4</a:t>
              </a:r>
              <a:r>
                <a:rPr sz="2400" b="1" dirty="0">
                  <a:solidFill>
                    <a:schemeClr val="bg1"/>
                  </a:solidFill>
                  <a:latin typeface="宋体" panose="02010600030101010101" pitchFamily="2" charset="-122"/>
                  <a:cs typeface="宋体" panose="02010600030101010101" pitchFamily="2" charset="-122"/>
                  <a:sym typeface="+mn-ea"/>
                </a:rPr>
                <a:t>、</a:t>
              </a:r>
              <a:r>
                <a:rPr lang="zh-CN" sz="2400" b="1" dirty="0">
                  <a:solidFill>
                    <a:schemeClr val="bg1"/>
                  </a:solidFill>
                  <a:latin typeface="宋体" panose="02010600030101010101" pitchFamily="2" charset="-122"/>
                  <a:cs typeface="宋体" panose="02010600030101010101" pitchFamily="2" charset="-122"/>
                  <a:sym typeface="+mn-ea"/>
                </a:rPr>
                <a:t>外</a:t>
              </a:r>
              <a:r>
                <a:rPr sz="2400" b="1" dirty="0">
                  <a:solidFill>
                    <a:schemeClr val="bg1"/>
                  </a:solidFill>
                  <a:latin typeface="宋体" panose="02010600030101010101" pitchFamily="2" charset="-122"/>
                  <a:cs typeface="宋体" panose="02010600030101010101" pitchFamily="2" charset="-122"/>
                  <a:sym typeface="+mn-ea"/>
                </a:rPr>
                <a:t>控</a:t>
              </a:r>
              <a:r>
                <a:rPr lang="zh-CN" sz="2400" b="1" dirty="0">
                  <a:solidFill>
                    <a:schemeClr val="bg1"/>
                  </a:solidFill>
                  <a:latin typeface="宋体" panose="02010600030101010101" pitchFamily="2" charset="-122"/>
                  <a:cs typeface="宋体" panose="02010600030101010101" pitchFamily="2" charset="-122"/>
                  <a:sym typeface="+mn-ea"/>
                </a:rPr>
                <a:t>外</a:t>
              </a:r>
              <a:r>
                <a:rPr sz="2400" b="1" dirty="0">
                  <a:solidFill>
                    <a:schemeClr val="bg1"/>
                  </a:solidFill>
                  <a:latin typeface="宋体" panose="02010600030101010101" pitchFamily="2" charset="-122"/>
                  <a:cs typeface="宋体" panose="02010600030101010101" pitchFamily="2" charset="-122"/>
                  <a:sym typeface="+mn-ea"/>
                </a:rPr>
                <a:t>泄顺序阀</a:t>
              </a:r>
            </a:p>
          </p:txBody>
        </p:sp>
      </p:grpSp>
      <p:pic>
        <p:nvPicPr>
          <p:cNvPr id="57348" name="Picture 4" descr="6-5cc"/>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rot="60000">
            <a:off x="5255895" y="855345"/>
            <a:ext cx="3460115" cy="54356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7348"/>
                                        </p:tgtEl>
                                        <p:attrNameLst>
                                          <p:attrName>style.visibility</p:attrName>
                                        </p:attrNameLst>
                                      </p:cBhvr>
                                      <p:to>
                                        <p:strVal val="visible"/>
                                      </p:to>
                                    </p:set>
                                    <p:animEffect transition="in" filter="dissolve">
                                      <p:cBhvr>
                                        <p:cTn id="7" dur="500"/>
                                        <p:tgtEl>
                                          <p:spTgt spid="57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114935" y="599440"/>
            <a:ext cx="8900160" cy="600519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63</a:t>
            </a:fld>
            <a:endParaRPr lang="en-US" altLang="zh-CN" sz="1400" dirty="0">
              <a:solidFill>
                <a:srgbClr val="253947"/>
              </a:solidFill>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5" name="矩形 4"/>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1" name="图片 10" descr="页脚"/>
          <p:cNvPicPr>
            <a:picLocks noChangeAspect="1"/>
          </p:cNvPicPr>
          <p:nvPr/>
        </p:nvPicPr>
        <p:blipFill>
          <a:blip r:embed="rId4"/>
          <a:srcRect l="7567" r="2701"/>
          <a:stretch>
            <a:fillRect/>
          </a:stretch>
        </p:blipFill>
        <p:spPr>
          <a:xfrm>
            <a:off x="1905" y="6090920"/>
            <a:ext cx="9229725" cy="976630"/>
          </a:xfrm>
          <a:prstGeom prst="rect">
            <a:avLst/>
          </a:prstGeom>
        </p:spPr>
      </p:pic>
      <p:sp>
        <p:nvSpPr>
          <p:cNvPr id="4" name="文本框 3"/>
          <p:cNvSpPr txBox="1"/>
          <p:nvPr/>
        </p:nvSpPr>
        <p:spPr>
          <a:xfrm>
            <a:off x="226060" y="599440"/>
            <a:ext cx="8648700" cy="6326505"/>
          </a:xfrm>
          <a:prstGeom prst="rect">
            <a:avLst/>
          </a:prstGeom>
          <a:noFill/>
        </p:spPr>
        <p:txBody>
          <a:bodyPr wrap="square" rtlCol="0">
            <a:spAutoFit/>
          </a:bodyPr>
          <a:lstStyle/>
          <a:p>
            <a:pPr algn="just" eaLnBrk="1" hangingPunct="1">
              <a:lnSpc>
                <a:spcPct val="130000"/>
              </a:lnSpc>
              <a:buFont typeface="Wingdings" panose="05000000000000000000" pitchFamily="2" charset="2"/>
              <a:buNone/>
            </a:pPr>
            <a:r>
              <a:rPr lang="zh-CN" altLang="en-US" sz="2400" dirty="0">
                <a:latin typeface="宋体" panose="02010600030101010101" pitchFamily="2" charset="-122"/>
                <a:cs typeface="宋体" panose="02010600030101010101" pitchFamily="2" charset="-122"/>
                <a:sym typeface="+mn-ea"/>
              </a:rPr>
              <a:t>举例</a:t>
            </a:r>
            <a:r>
              <a:rPr lang="en-US" altLang="zh-CN" sz="2400" dirty="0">
                <a:latin typeface="宋体" panose="02010600030101010101" pitchFamily="2" charset="-122"/>
                <a:cs typeface="宋体" panose="02010600030101010101" pitchFamily="2" charset="-122"/>
                <a:sym typeface="+mn-ea"/>
              </a:rPr>
              <a:t>1</a:t>
            </a:r>
            <a:endParaRPr lang="en-US" altLang="zh-CN" sz="2400" dirty="0">
              <a:latin typeface="宋体" panose="02010600030101010101" pitchFamily="2" charset="-122"/>
              <a:cs typeface="宋体" panose="02010600030101010101" pitchFamily="2" charset="-122"/>
            </a:endParaRPr>
          </a:p>
          <a:p>
            <a:pPr algn="just" eaLnBrk="1" hangingPunct="1">
              <a:lnSpc>
                <a:spcPct val="130000"/>
              </a:lnSpc>
              <a:buFont typeface="Wingdings" panose="05000000000000000000" pitchFamily="2" charset="2"/>
              <a:buNone/>
            </a:pPr>
            <a:r>
              <a:rPr lang="en-US" altLang="zh-CN" sz="2400" dirty="0">
                <a:latin typeface="宋体" panose="02010600030101010101" pitchFamily="2" charset="-122"/>
                <a:cs typeface="宋体" panose="02010600030101010101" pitchFamily="2" charset="-122"/>
                <a:sym typeface="+mn-ea"/>
              </a:rPr>
              <a:t>      </a:t>
            </a:r>
            <a:r>
              <a:rPr lang="zh-CN" altLang="en-US" sz="2400" dirty="0">
                <a:latin typeface="宋体" panose="02010600030101010101" pitchFamily="2" charset="-122"/>
                <a:cs typeface="宋体" panose="02010600030101010101" pitchFamily="2" charset="-122"/>
                <a:sym typeface="+mn-ea"/>
              </a:rPr>
              <a:t>如图所示的液压系统，液压缸的有效作用面积：</a:t>
            </a:r>
            <a:r>
              <a:rPr lang="en-US" altLang="zh-CN" sz="2400" dirty="0">
                <a:latin typeface="宋体" panose="02010600030101010101" pitchFamily="2" charset="-122"/>
                <a:cs typeface="宋体" panose="02010600030101010101" pitchFamily="2" charset="-122"/>
                <a:sym typeface="+mn-ea"/>
              </a:rPr>
              <a:t>A</a:t>
            </a:r>
            <a:r>
              <a:rPr lang="en-US" altLang="zh-CN" sz="2400" baseline="-25000" dirty="0">
                <a:latin typeface="宋体" panose="02010600030101010101" pitchFamily="2" charset="-122"/>
                <a:cs typeface="宋体" panose="02010600030101010101" pitchFamily="2" charset="-122"/>
                <a:sym typeface="+mn-ea"/>
              </a:rPr>
              <a:t>11</a:t>
            </a:r>
            <a:r>
              <a:rPr lang="en-US" altLang="zh-CN" sz="2400" dirty="0">
                <a:latin typeface="宋体" panose="02010600030101010101" pitchFamily="2" charset="-122"/>
                <a:cs typeface="宋体" panose="02010600030101010101" pitchFamily="2" charset="-122"/>
                <a:sym typeface="+mn-ea"/>
              </a:rPr>
              <a:t>=A</a:t>
            </a:r>
            <a:r>
              <a:rPr lang="en-US" altLang="zh-CN" sz="2400" baseline="-25000" dirty="0">
                <a:latin typeface="宋体" panose="02010600030101010101" pitchFamily="2" charset="-122"/>
                <a:cs typeface="宋体" panose="02010600030101010101" pitchFamily="2" charset="-122"/>
                <a:sym typeface="+mn-ea"/>
              </a:rPr>
              <a:t>21</a:t>
            </a:r>
            <a:r>
              <a:rPr lang="en-US" altLang="zh-CN" sz="2400" dirty="0">
                <a:latin typeface="宋体" panose="02010600030101010101" pitchFamily="2" charset="-122"/>
                <a:cs typeface="宋体" panose="02010600030101010101" pitchFamily="2" charset="-122"/>
                <a:sym typeface="+mn-ea"/>
              </a:rPr>
              <a:t>=100cm</a:t>
            </a:r>
            <a:r>
              <a:rPr lang="en-US" altLang="zh-CN" sz="2400" baseline="30000" dirty="0">
                <a:latin typeface="宋体" panose="02010600030101010101" pitchFamily="2" charset="-122"/>
                <a:cs typeface="宋体" panose="02010600030101010101" pitchFamily="2" charset="-122"/>
                <a:sym typeface="+mn-ea"/>
              </a:rPr>
              <a:t>2</a:t>
            </a:r>
            <a:r>
              <a:rPr lang="zh-CN" altLang="en-US" sz="2400" dirty="0">
                <a:latin typeface="宋体" panose="02010600030101010101" pitchFamily="2" charset="-122"/>
                <a:cs typeface="宋体" panose="02010600030101010101" pitchFamily="2" charset="-122"/>
                <a:sym typeface="+mn-ea"/>
              </a:rPr>
              <a:t>；</a:t>
            </a:r>
            <a:r>
              <a:rPr lang="en-US" altLang="zh-CN" sz="2400" dirty="0">
                <a:latin typeface="宋体" panose="02010600030101010101" pitchFamily="2" charset="-122"/>
                <a:cs typeface="宋体" panose="02010600030101010101" pitchFamily="2" charset="-122"/>
                <a:sym typeface="+mn-ea"/>
              </a:rPr>
              <a:t>A</a:t>
            </a:r>
            <a:r>
              <a:rPr lang="en-US" altLang="zh-CN" sz="2400" baseline="-25000" dirty="0">
                <a:latin typeface="宋体" panose="02010600030101010101" pitchFamily="2" charset="-122"/>
                <a:cs typeface="宋体" panose="02010600030101010101" pitchFamily="2" charset="-122"/>
                <a:sym typeface="+mn-ea"/>
              </a:rPr>
              <a:t>12</a:t>
            </a:r>
            <a:r>
              <a:rPr lang="en-US" altLang="zh-CN" sz="2400" dirty="0">
                <a:latin typeface="宋体" panose="02010600030101010101" pitchFamily="2" charset="-122"/>
                <a:cs typeface="宋体" panose="02010600030101010101" pitchFamily="2" charset="-122"/>
                <a:sym typeface="+mn-ea"/>
              </a:rPr>
              <a:t>=A</a:t>
            </a:r>
            <a:r>
              <a:rPr lang="en-US" altLang="zh-CN" sz="2400" baseline="-25000" dirty="0">
                <a:latin typeface="宋体" panose="02010600030101010101" pitchFamily="2" charset="-122"/>
                <a:cs typeface="宋体" panose="02010600030101010101" pitchFamily="2" charset="-122"/>
                <a:sym typeface="+mn-ea"/>
              </a:rPr>
              <a:t>22</a:t>
            </a:r>
            <a:r>
              <a:rPr lang="en-US" altLang="zh-CN" sz="2400" dirty="0">
                <a:latin typeface="宋体" panose="02010600030101010101" pitchFamily="2" charset="-122"/>
                <a:cs typeface="宋体" panose="02010600030101010101" pitchFamily="2" charset="-122"/>
                <a:sym typeface="+mn-ea"/>
              </a:rPr>
              <a:t>=50cm</a:t>
            </a:r>
            <a:r>
              <a:rPr lang="en-US" altLang="zh-CN" sz="2400" baseline="30000" dirty="0">
                <a:latin typeface="宋体" panose="02010600030101010101" pitchFamily="2" charset="-122"/>
                <a:cs typeface="宋体" panose="02010600030101010101" pitchFamily="2" charset="-122"/>
                <a:sym typeface="+mn-ea"/>
              </a:rPr>
              <a:t>2</a:t>
            </a:r>
            <a:r>
              <a:rPr lang="zh-CN" altLang="en-US" sz="2400" dirty="0">
                <a:latin typeface="宋体" panose="02010600030101010101" pitchFamily="2" charset="-122"/>
                <a:cs typeface="宋体" panose="02010600030101010101" pitchFamily="2" charset="-122"/>
                <a:sym typeface="+mn-ea"/>
              </a:rPr>
              <a:t>；缸</a:t>
            </a:r>
            <a:r>
              <a:rPr lang="en-US" altLang="zh-CN" sz="2400" dirty="0">
                <a:latin typeface="宋体" panose="02010600030101010101" pitchFamily="2" charset="-122"/>
                <a:cs typeface="宋体" panose="02010600030101010101" pitchFamily="2" charset="-122"/>
                <a:sym typeface="+mn-ea"/>
              </a:rPr>
              <a:t>1</a:t>
            </a:r>
            <a:r>
              <a:rPr lang="zh-CN" altLang="en-US" sz="2400" dirty="0">
                <a:latin typeface="宋体" panose="02010600030101010101" pitchFamily="2" charset="-122"/>
                <a:cs typeface="宋体" panose="02010600030101010101" pitchFamily="2" charset="-122"/>
                <a:sym typeface="+mn-ea"/>
              </a:rPr>
              <a:t>的工作负载为</a:t>
            </a:r>
            <a:r>
              <a:rPr lang="en-US" altLang="zh-CN" sz="2400" dirty="0">
                <a:latin typeface="宋体" panose="02010600030101010101" pitchFamily="2" charset="-122"/>
                <a:cs typeface="宋体" panose="02010600030101010101" pitchFamily="2" charset="-122"/>
                <a:sym typeface="+mn-ea"/>
              </a:rPr>
              <a:t>F</a:t>
            </a:r>
            <a:r>
              <a:rPr lang="en-US" altLang="zh-CN" sz="2400" baseline="-25000" dirty="0">
                <a:latin typeface="宋体" panose="02010600030101010101" pitchFamily="2" charset="-122"/>
                <a:cs typeface="宋体" panose="02010600030101010101" pitchFamily="2" charset="-122"/>
                <a:sym typeface="+mn-ea"/>
              </a:rPr>
              <a:t>L1</a:t>
            </a:r>
            <a:r>
              <a:rPr lang="en-US" altLang="zh-CN" sz="2400" dirty="0">
                <a:latin typeface="宋体" panose="02010600030101010101" pitchFamily="2" charset="-122"/>
                <a:cs typeface="宋体" panose="02010600030101010101" pitchFamily="2" charset="-122"/>
                <a:sym typeface="+mn-ea"/>
              </a:rPr>
              <a:t>=35000N</a:t>
            </a:r>
            <a:r>
              <a:rPr lang="zh-CN" altLang="en-US" sz="2400" dirty="0">
                <a:latin typeface="宋体" panose="02010600030101010101" pitchFamily="2" charset="-122"/>
                <a:cs typeface="宋体" panose="02010600030101010101" pitchFamily="2" charset="-122"/>
                <a:sym typeface="+mn-ea"/>
              </a:rPr>
              <a:t>，缸</a:t>
            </a:r>
            <a:r>
              <a:rPr lang="en-US" altLang="zh-CN" sz="2400" dirty="0">
                <a:latin typeface="宋体" panose="02010600030101010101" pitchFamily="2" charset="-122"/>
                <a:cs typeface="宋体" panose="02010600030101010101" pitchFamily="2" charset="-122"/>
                <a:sym typeface="+mn-ea"/>
              </a:rPr>
              <a:t>2</a:t>
            </a:r>
            <a:r>
              <a:rPr lang="zh-CN" altLang="en-US" sz="2400" dirty="0">
                <a:latin typeface="宋体" panose="02010600030101010101" pitchFamily="2" charset="-122"/>
                <a:cs typeface="宋体" panose="02010600030101010101" pitchFamily="2" charset="-122"/>
                <a:sym typeface="+mn-ea"/>
              </a:rPr>
              <a:t>的工作负载为</a:t>
            </a:r>
            <a:r>
              <a:rPr lang="en-US" altLang="zh-CN" sz="2400" dirty="0">
                <a:latin typeface="宋体" panose="02010600030101010101" pitchFamily="2" charset="-122"/>
                <a:cs typeface="宋体" panose="02010600030101010101" pitchFamily="2" charset="-122"/>
                <a:sym typeface="+mn-ea"/>
              </a:rPr>
              <a:t>F</a:t>
            </a:r>
            <a:r>
              <a:rPr lang="en-US" altLang="zh-CN" sz="2400" baseline="-25000" dirty="0">
                <a:latin typeface="宋体" panose="02010600030101010101" pitchFamily="2" charset="-122"/>
                <a:cs typeface="宋体" panose="02010600030101010101" pitchFamily="2" charset="-122"/>
                <a:sym typeface="+mn-ea"/>
              </a:rPr>
              <a:t>L2</a:t>
            </a:r>
            <a:r>
              <a:rPr lang="en-US" altLang="zh-CN" sz="2400" dirty="0">
                <a:latin typeface="宋体" panose="02010600030101010101" pitchFamily="2" charset="-122"/>
                <a:cs typeface="宋体" panose="02010600030101010101" pitchFamily="2" charset="-122"/>
                <a:sym typeface="+mn-ea"/>
              </a:rPr>
              <a:t>=25000N</a:t>
            </a:r>
            <a:r>
              <a:rPr lang="zh-CN" altLang="en-US" sz="2400" dirty="0">
                <a:latin typeface="宋体" panose="02010600030101010101" pitchFamily="2" charset="-122"/>
                <a:cs typeface="宋体" panose="02010600030101010101" pitchFamily="2" charset="-122"/>
                <a:sym typeface="+mn-ea"/>
              </a:rPr>
              <a:t>，溢流阀、顺序阀和减压阀的调整压力分别为</a:t>
            </a:r>
            <a:r>
              <a:rPr lang="en-US" altLang="zh-CN" sz="2400" dirty="0">
                <a:latin typeface="宋体" panose="02010600030101010101" pitchFamily="2" charset="-122"/>
                <a:cs typeface="宋体" panose="02010600030101010101" pitchFamily="2" charset="-122"/>
                <a:sym typeface="+mn-ea"/>
              </a:rPr>
              <a:t>5MPa</a:t>
            </a:r>
            <a:r>
              <a:rPr lang="zh-CN" altLang="en-US" sz="2400" dirty="0">
                <a:latin typeface="宋体" panose="02010600030101010101" pitchFamily="2" charset="-122"/>
                <a:cs typeface="宋体" panose="02010600030101010101" pitchFamily="2" charset="-122"/>
                <a:sym typeface="+mn-ea"/>
              </a:rPr>
              <a:t>、</a:t>
            </a:r>
            <a:r>
              <a:rPr lang="en-US" altLang="zh-CN" sz="2400" dirty="0">
                <a:latin typeface="宋体" panose="02010600030101010101" pitchFamily="2" charset="-122"/>
                <a:cs typeface="宋体" panose="02010600030101010101" pitchFamily="2" charset="-122"/>
                <a:sym typeface="+mn-ea"/>
              </a:rPr>
              <a:t>4MPa</a:t>
            </a:r>
            <a:r>
              <a:rPr lang="zh-CN" altLang="en-US" sz="2400" dirty="0">
                <a:latin typeface="宋体" panose="02010600030101010101" pitchFamily="2" charset="-122"/>
                <a:cs typeface="宋体" panose="02010600030101010101" pitchFamily="2" charset="-122"/>
                <a:sym typeface="+mn-ea"/>
              </a:rPr>
              <a:t>和</a:t>
            </a:r>
            <a:r>
              <a:rPr lang="en-US" altLang="zh-CN" sz="2400" dirty="0">
                <a:latin typeface="宋体" panose="02010600030101010101" pitchFamily="2" charset="-122"/>
                <a:cs typeface="宋体" panose="02010600030101010101" pitchFamily="2" charset="-122"/>
                <a:sym typeface="+mn-ea"/>
              </a:rPr>
              <a:t>3MPa</a:t>
            </a:r>
            <a:r>
              <a:rPr lang="zh-CN" altLang="en-US" sz="2400" dirty="0">
                <a:latin typeface="宋体" panose="02010600030101010101" pitchFamily="2" charset="-122"/>
                <a:cs typeface="宋体" panose="02010600030101010101" pitchFamily="2" charset="-122"/>
                <a:sym typeface="+mn-ea"/>
              </a:rPr>
              <a:t>，不计摩擦阻力、惯性力、管路及换向阀的压力损失，求下列三种工况</a:t>
            </a:r>
            <a:r>
              <a:rPr lang="en-US" altLang="zh-CN" sz="2400" dirty="0">
                <a:latin typeface="宋体" panose="02010600030101010101" pitchFamily="2" charset="-122"/>
                <a:cs typeface="宋体" panose="02010600030101010101" pitchFamily="2" charset="-122"/>
                <a:sym typeface="+mn-ea"/>
              </a:rPr>
              <a:t>A</a:t>
            </a:r>
            <a:r>
              <a:rPr lang="zh-CN" altLang="en-US" sz="2400" dirty="0">
                <a:latin typeface="宋体" panose="02010600030101010101" pitchFamily="2" charset="-122"/>
                <a:cs typeface="宋体" panose="02010600030101010101" pitchFamily="2" charset="-122"/>
                <a:sym typeface="+mn-ea"/>
              </a:rPr>
              <a:t>、</a:t>
            </a:r>
            <a:r>
              <a:rPr lang="en-US" altLang="zh-CN" sz="2400" dirty="0">
                <a:latin typeface="宋体" panose="02010600030101010101" pitchFamily="2" charset="-122"/>
                <a:cs typeface="宋体" panose="02010600030101010101" pitchFamily="2" charset="-122"/>
                <a:sym typeface="+mn-ea"/>
              </a:rPr>
              <a:t>B</a:t>
            </a:r>
            <a:r>
              <a:rPr lang="zh-CN" altLang="en-US" sz="2400" dirty="0">
                <a:latin typeface="宋体" panose="02010600030101010101" pitchFamily="2" charset="-122"/>
                <a:cs typeface="宋体" panose="02010600030101010101" pitchFamily="2" charset="-122"/>
                <a:sym typeface="+mn-ea"/>
              </a:rPr>
              <a:t>、</a:t>
            </a:r>
            <a:r>
              <a:rPr lang="en-US" altLang="zh-CN" sz="2400" dirty="0">
                <a:latin typeface="宋体" panose="02010600030101010101" pitchFamily="2" charset="-122"/>
                <a:cs typeface="宋体" panose="02010600030101010101" pitchFamily="2" charset="-122"/>
                <a:sym typeface="+mn-ea"/>
              </a:rPr>
              <a:t>C</a:t>
            </a:r>
            <a:r>
              <a:rPr lang="zh-CN" altLang="en-US" sz="2400" dirty="0">
                <a:latin typeface="宋体" panose="02010600030101010101" pitchFamily="2" charset="-122"/>
                <a:cs typeface="宋体" panose="02010600030101010101" pitchFamily="2" charset="-122"/>
                <a:sym typeface="+mn-ea"/>
              </a:rPr>
              <a:t>三点的压力</a:t>
            </a:r>
            <a:r>
              <a:rPr lang="en-US" altLang="zh-CN" sz="2400" dirty="0">
                <a:latin typeface="宋体" panose="02010600030101010101" pitchFamily="2" charset="-122"/>
                <a:cs typeface="宋体" panose="02010600030101010101" pitchFamily="2" charset="-122"/>
                <a:sym typeface="+mn-ea"/>
              </a:rPr>
              <a:t>p</a:t>
            </a:r>
            <a:r>
              <a:rPr lang="en-US" altLang="zh-CN" sz="2400" baseline="-25000" dirty="0">
                <a:latin typeface="宋体" panose="02010600030101010101" pitchFamily="2" charset="-122"/>
                <a:cs typeface="宋体" panose="02010600030101010101" pitchFamily="2" charset="-122"/>
                <a:sym typeface="+mn-ea"/>
              </a:rPr>
              <a:t>a</a:t>
            </a:r>
            <a:r>
              <a:rPr lang="zh-CN" altLang="en-US" sz="2400" dirty="0">
                <a:latin typeface="宋体" panose="02010600030101010101" pitchFamily="2" charset="-122"/>
                <a:cs typeface="宋体" panose="02010600030101010101" pitchFamily="2" charset="-122"/>
                <a:sym typeface="+mn-ea"/>
              </a:rPr>
              <a:t>、</a:t>
            </a:r>
            <a:r>
              <a:rPr lang="en-US" altLang="zh-CN" sz="2400" dirty="0">
                <a:latin typeface="宋体" panose="02010600030101010101" pitchFamily="2" charset="-122"/>
                <a:cs typeface="宋体" panose="02010600030101010101" pitchFamily="2" charset="-122"/>
                <a:sym typeface="+mn-ea"/>
              </a:rPr>
              <a:t>p</a:t>
            </a:r>
            <a:r>
              <a:rPr lang="en-US" altLang="zh-CN" sz="2400" baseline="-25000" dirty="0">
                <a:latin typeface="宋体" panose="02010600030101010101" pitchFamily="2" charset="-122"/>
                <a:cs typeface="宋体" panose="02010600030101010101" pitchFamily="2" charset="-122"/>
                <a:sym typeface="+mn-ea"/>
              </a:rPr>
              <a:t>b</a:t>
            </a:r>
            <a:r>
              <a:rPr lang="zh-CN" altLang="en-US" sz="2400" dirty="0">
                <a:latin typeface="宋体" panose="02010600030101010101" pitchFamily="2" charset="-122"/>
                <a:cs typeface="宋体" panose="02010600030101010101" pitchFamily="2" charset="-122"/>
                <a:sym typeface="+mn-ea"/>
              </a:rPr>
              <a:t>、</a:t>
            </a:r>
            <a:r>
              <a:rPr lang="en-US" altLang="zh-CN" sz="2400" dirty="0">
                <a:latin typeface="宋体" panose="02010600030101010101" pitchFamily="2" charset="-122"/>
                <a:cs typeface="宋体" panose="02010600030101010101" pitchFamily="2" charset="-122"/>
                <a:sym typeface="+mn-ea"/>
              </a:rPr>
              <a:t>p</a:t>
            </a:r>
            <a:r>
              <a:rPr lang="en-US" altLang="zh-CN" sz="2400" baseline="-25000" dirty="0">
                <a:latin typeface="宋体" panose="02010600030101010101" pitchFamily="2" charset="-122"/>
                <a:cs typeface="宋体" panose="02010600030101010101" pitchFamily="2" charset="-122"/>
                <a:sym typeface="+mn-ea"/>
              </a:rPr>
              <a:t>c</a:t>
            </a:r>
            <a:r>
              <a:rPr lang="zh-CN" altLang="en-US" sz="2400" dirty="0">
                <a:latin typeface="宋体" panose="02010600030101010101" pitchFamily="2" charset="-122"/>
                <a:cs typeface="宋体" panose="02010600030101010101" pitchFamily="2" charset="-122"/>
                <a:sym typeface="+mn-ea"/>
              </a:rPr>
              <a:t>：</a:t>
            </a:r>
            <a:endParaRPr lang="zh-CN" altLang="en-US" sz="2400" dirty="0">
              <a:latin typeface="宋体" panose="02010600030101010101" pitchFamily="2" charset="-122"/>
              <a:cs typeface="宋体" panose="02010600030101010101" pitchFamily="2" charset="-122"/>
            </a:endParaRPr>
          </a:p>
          <a:p>
            <a:pPr algn="just" eaLnBrk="1" hangingPunct="1">
              <a:lnSpc>
                <a:spcPct val="130000"/>
              </a:lnSpc>
              <a:buFont typeface="Wingdings" panose="05000000000000000000" pitchFamily="2" charset="2"/>
              <a:buNone/>
            </a:pPr>
            <a:r>
              <a:rPr lang="zh-CN" altLang="en-US" sz="2400" dirty="0">
                <a:latin typeface="宋体" panose="02010600030101010101" pitchFamily="2" charset="-122"/>
                <a:cs typeface="宋体" panose="02010600030101010101" pitchFamily="2" charset="-122"/>
                <a:sym typeface="+mn-ea"/>
              </a:rPr>
              <a:t>（</a:t>
            </a:r>
            <a:r>
              <a:rPr lang="en-US" altLang="zh-CN" sz="2400" dirty="0">
                <a:latin typeface="宋体" panose="02010600030101010101" pitchFamily="2" charset="-122"/>
                <a:cs typeface="宋体" panose="02010600030101010101" pitchFamily="2" charset="-122"/>
                <a:sym typeface="+mn-ea"/>
              </a:rPr>
              <a:t>1</a:t>
            </a:r>
            <a:r>
              <a:rPr lang="zh-CN" altLang="en-US" sz="2400" dirty="0">
                <a:latin typeface="宋体" panose="02010600030101010101" pitchFamily="2" charset="-122"/>
                <a:cs typeface="宋体" panose="02010600030101010101" pitchFamily="2" charset="-122"/>
                <a:sym typeface="+mn-ea"/>
              </a:rPr>
              <a:t>）液压泵启动后，两换向阀处于中位；</a:t>
            </a:r>
            <a:endParaRPr lang="zh-CN" altLang="en-US" sz="2400" dirty="0">
              <a:latin typeface="宋体" panose="02010600030101010101" pitchFamily="2" charset="-122"/>
              <a:cs typeface="宋体" panose="02010600030101010101" pitchFamily="2" charset="-122"/>
            </a:endParaRPr>
          </a:p>
          <a:p>
            <a:pPr algn="just" eaLnBrk="1" hangingPunct="1">
              <a:lnSpc>
                <a:spcPct val="130000"/>
              </a:lnSpc>
              <a:buFont typeface="Wingdings" panose="05000000000000000000" pitchFamily="2" charset="2"/>
              <a:buNone/>
            </a:pPr>
            <a:r>
              <a:rPr lang="zh-CN" altLang="en-US" sz="2400" dirty="0">
                <a:latin typeface="宋体" panose="02010600030101010101" pitchFamily="2" charset="-122"/>
                <a:cs typeface="宋体" panose="02010600030101010101" pitchFamily="2" charset="-122"/>
                <a:sym typeface="+mn-ea"/>
              </a:rPr>
              <a:t>（</a:t>
            </a:r>
            <a:r>
              <a:rPr lang="en-US" altLang="zh-CN" sz="2400" dirty="0">
                <a:latin typeface="宋体" panose="02010600030101010101" pitchFamily="2" charset="-122"/>
                <a:cs typeface="宋体" panose="02010600030101010101" pitchFamily="2" charset="-122"/>
                <a:sym typeface="+mn-ea"/>
              </a:rPr>
              <a:t>2</a:t>
            </a:r>
            <a:r>
              <a:rPr lang="zh-CN" altLang="en-US" sz="2400" dirty="0">
                <a:latin typeface="宋体" panose="02010600030101010101" pitchFamily="2" charset="-122"/>
                <a:cs typeface="宋体" panose="02010600030101010101" pitchFamily="2" charset="-122"/>
                <a:sym typeface="+mn-ea"/>
              </a:rPr>
              <a:t>）</a:t>
            </a:r>
            <a:r>
              <a:rPr lang="en-US" altLang="zh-CN" sz="2400" dirty="0">
                <a:latin typeface="宋体" panose="02010600030101010101" pitchFamily="2" charset="-122"/>
                <a:cs typeface="宋体" panose="02010600030101010101" pitchFamily="2" charset="-122"/>
                <a:sym typeface="+mn-ea"/>
              </a:rPr>
              <a:t>2Y</a:t>
            </a:r>
            <a:r>
              <a:rPr lang="zh-CN" altLang="en-US" sz="2400" dirty="0">
                <a:latin typeface="宋体" panose="02010600030101010101" pitchFamily="2" charset="-122"/>
                <a:cs typeface="宋体" panose="02010600030101010101" pitchFamily="2" charset="-122"/>
                <a:sym typeface="+mn-ea"/>
              </a:rPr>
              <a:t>得电，缸</a:t>
            </a:r>
            <a:r>
              <a:rPr lang="en-US" altLang="zh-CN" sz="2400" dirty="0">
                <a:latin typeface="宋体" panose="02010600030101010101" pitchFamily="2" charset="-122"/>
                <a:cs typeface="宋体" panose="02010600030101010101" pitchFamily="2" charset="-122"/>
                <a:sym typeface="+mn-ea"/>
              </a:rPr>
              <a:t>2</a:t>
            </a:r>
            <a:r>
              <a:rPr lang="zh-CN" altLang="en-US" sz="2400" dirty="0">
                <a:latin typeface="宋体" panose="02010600030101010101" pitchFamily="2" charset="-122"/>
                <a:cs typeface="宋体" panose="02010600030101010101" pitchFamily="2" charset="-122"/>
                <a:sym typeface="+mn-ea"/>
              </a:rPr>
              <a:t>工进时及前进碰到死挡</a:t>
            </a:r>
            <a:endParaRPr lang="zh-CN" altLang="en-US" sz="2400" dirty="0">
              <a:latin typeface="宋体" panose="02010600030101010101" pitchFamily="2" charset="-122"/>
              <a:cs typeface="宋体" panose="02010600030101010101" pitchFamily="2" charset="-122"/>
            </a:endParaRPr>
          </a:p>
          <a:p>
            <a:pPr algn="just" eaLnBrk="1" hangingPunct="1">
              <a:lnSpc>
                <a:spcPct val="130000"/>
              </a:lnSpc>
              <a:buFont typeface="Wingdings" panose="05000000000000000000" pitchFamily="2" charset="2"/>
              <a:buNone/>
            </a:pPr>
            <a:r>
              <a:rPr lang="zh-CN" altLang="en-US" sz="2400" dirty="0">
                <a:latin typeface="宋体" panose="02010600030101010101" pitchFamily="2" charset="-122"/>
                <a:cs typeface="宋体" panose="02010600030101010101" pitchFamily="2" charset="-122"/>
                <a:sym typeface="+mn-ea"/>
              </a:rPr>
              <a:t>铁时；</a:t>
            </a:r>
            <a:endParaRPr lang="zh-CN" altLang="en-US" sz="2400" dirty="0">
              <a:latin typeface="宋体" panose="02010600030101010101" pitchFamily="2" charset="-122"/>
              <a:cs typeface="宋体" panose="02010600030101010101" pitchFamily="2" charset="-122"/>
            </a:endParaRPr>
          </a:p>
          <a:p>
            <a:pPr algn="just" eaLnBrk="1" hangingPunct="1">
              <a:lnSpc>
                <a:spcPct val="130000"/>
              </a:lnSpc>
              <a:buFont typeface="Wingdings" panose="05000000000000000000" pitchFamily="2" charset="2"/>
              <a:buNone/>
            </a:pPr>
            <a:r>
              <a:rPr lang="zh-CN" altLang="en-US" sz="2400" dirty="0">
                <a:latin typeface="宋体" panose="02010600030101010101" pitchFamily="2" charset="-122"/>
                <a:cs typeface="宋体" panose="02010600030101010101" pitchFamily="2" charset="-122"/>
                <a:sym typeface="+mn-ea"/>
              </a:rPr>
              <a:t>（</a:t>
            </a:r>
            <a:r>
              <a:rPr lang="en-US" altLang="zh-CN" sz="2400" dirty="0">
                <a:latin typeface="宋体" panose="02010600030101010101" pitchFamily="2" charset="-122"/>
                <a:cs typeface="宋体" panose="02010600030101010101" pitchFamily="2" charset="-122"/>
                <a:sym typeface="+mn-ea"/>
              </a:rPr>
              <a:t>3</a:t>
            </a:r>
            <a:r>
              <a:rPr lang="zh-CN" altLang="en-US" sz="2400" dirty="0">
                <a:latin typeface="宋体" panose="02010600030101010101" pitchFamily="2" charset="-122"/>
                <a:cs typeface="宋体" panose="02010600030101010101" pitchFamily="2" charset="-122"/>
                <a:sym typeface="+mn-ea"/>
              </a:rPr>
              <a:t>）</a:t>
            </a:r>
            <a:r>
              <a:rPr lang="en-US" altLang="zh-CN" sz="2400" dirty="0">
                <a:latin typeface="宋体" panose="02010600030101010101" pitchFamily="2" charset="-122"/>
                <a:cs typeface="宋体" panose="02010600030101010101" pitchFamily="2" charset="-122"/>
                <a:sym typeface="+mn-ea"/>
              </a:rPr>
              <a:t>2Y</a:t>
            </a:r>
            <a:r>
              <a:rPr lang="zh-CN" altLang="en-US" sz="2400" dirty="0">
                <a:latin typeface="宋体" panose="02010600030101010101" pitchFamily="2" charset="-122"/>
                <a:cs typeface="宋体" panose="02010600030101010101" pitchFamily="2" charset="-122"/>
                <a:sym typeface="+mn-ea"/>
              </a:rPr>
              <a:t>失电、</a:t>
            </a:r>
            <a:r>
              <a:rPr lang="en-US" altLang="zh-CN" sz="2400" dirty="0">
                <a:latin typeface="宋体" panose="02010600030101010101" pitchFamily="2" charset="-122"/>
                <a:cs typeface="宋体" panose="02010600030101010101" pitchFamily="2" charset="-122"/>
                <a:sym typeface="+mn-ea"/>
              </a:rPr>
              <a:t>1Y</a:t>
            </a:r>
            <a:r>
              <a:rPr lang="zh-CN" altLang="en-US" sz="2400" dirty="0">
                <a:latin typeface="宋体" panose="02010600030101010101" pitchFamily="2" charset="-122"/>
                <a:cs typeface="宋体" panose="02010600030101010101" pitchFamily="2" charset="-122"/>
                <a:sym typeface="+mn-ea"/>
              </a:rPr>
              <a:t>得电，缸</a:t>
            </a:r>
            <a:r>
              <a:rPr lang="en-US" altLang="zh-CN" sz="2400" dirty="0">
                <a:latin typeface="宋体" panose="02010600030101010101" pitchFamily="2" charset="-122"/>
                <a:cs typeface="宋体" panose="02010600030101010101" pitchFamily="2" charset="-122"/>
                <a:sym typeface="+mn-ea"/>
              </a:rPr>
              <a:t>1</a:t>
            </a:r>
            <a:r>
              <a:rPr lang="zh-CN" altLang="en-US" sz="2400" dirty="0">
                <a:latin typeface="宋体" panose="02010600030101010101" pitchFamily="2" charset="-122"/>
                <a:cs typeface="宋体" panose="02010600030101010101" pitchFamily="2" charset="-122"/>
                <a:sym typeface="+mn-ea"/>
              </a:rPr>
              <a:t>运动时及到达</a:t>
            </a:r>
            <a:endParaRPr lang="zh-CN" altLang="en-US" sz="2400" dirty="0">
              <a:latin typeface="宋体" panose="02010600030101010101" pitchFamily="2" charset="-122"/>
              <a:cs typeface="宋体" panose="02010600030101010101" pitchFamily="2" charset="-122"/>
            </a:endParaRPr>
          </a:p>
          <a:p>
            <a:pPr algn="just" eaLnBrk="1" hangingPunct="1">
              <a:lnSpc>
                <a:spcPct val="130000"/>
              </a:lnSpc>
              <a:buFont typeface="Wingdings" panose="05000000000000000000" pitchFamily="2" charset="2"/>
              <a:buNone/>
            </a:pPr>
            <a:r>
              <a:rPr lang="zh-CN" altLang="en-US" sz="2400" dirty="0">
                <a:latin typeface="宋体" panose="02010600030101010101" pitchFamily="2" charset="-122"/>
                <a:cs typeface="宋体" panose="02010600030101010101" pitchFamily="2" charset="-122"/>
                <a:sym typeface="+mn-ea"/>
              </a:rPr>
              <a:t>终点后突然失去负载时。</a:t>
            </a:r>
            <a:endParaRPr lang="zh-CN" altLang="en-US" sz="2400" dirty="0">
              <a:latin typeface="宋体" panose="02010600030101010101" pitchFamily="2" charset="-122"/>
              <a:cs typeface="宋体" panose="02010600030101010101" pitchFamily="2" charset="-122"/>
            </a:endParaRPr>
          </a:p>
          <a:p>
            <a:pPr algn="just" eaLnBrk="1" hangingPunct="1">
              <a:lnSpc>
                <a:spcPct val="130000"/>
              </a:lnSpc>
              <a:buFont typeface="Wingdings" panose="05000000000000000000" pitchFamily="2" charset="2"/>
              <a:buNone/>
            </a:pPr>
            <a:endParaRPr lang="zh-CN" altLang="en-US" sz="2400" dirty="0">
              <a:latin typeface="宋体" panose="02010600030101010101" pitchFamily="2" charset="-122"/>
              <a:cs typeface="宋体" panose="02010600030101010101" pitchFamily="2" charset="-122"/>
            </a:endParaRPr>
          </a:p>
        </p:txBody>
      </p:sp>
      <p:pic>
        <p:nvPicPr>
          <p:cNvPr id="66562" name="Picture 7" descr="18"/>
          <p:cNvPicPr>
            <a:picLocks noChangeAspect="1"/>
          </p:cNvPicPr>
          <p:nvPr/>
        </p:nvPicPr>
        <p:blipFill>
          <a:blip r:embed="rId5" cstate="print">
            <a:clrChange>
              <a:clrFrom>
                <a:srgbClr val="E5E5E3">
                  <a:alpha val="100000"/>
                </a:srgbClr>
              </a:clrFrom>
              <a:clrTo>
                <a:srgbClr val="E5E5E3">
                  <a:alpha val="100000"/>
                  <a:alpha val="0"/>
                </a:srgbClr>
              </a:clrTo>
            </a:clrChange>
            <a:lum bright="-20001" contrast="16000"/>
          </a:blip>
          <a:stretch>
            <a:fillRect/>
          </a:stretch>
        </p:blipFill>
        <p:spPr>
          <a:xfrm>
            <a:off x="6112510" y="3451860"/>
            <a:ext cx="2761615" cy="3312160"/>
          </a:xfrm>
          <a:prstGeom prst="rect">
            <a:avLst/>
          </a:prstGeom>
          <a:solidFill>
            <a:schemeClr val="accent1">
              <a:lumMod val="20000"/>
              <a:lumOff val="80000"/>
              <a:alpha val="48000"/>
            </a:schemeClr>
          </a:solid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114935" y="599440"/>
            <a:ext cx="8900160" cy="600519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64</a:t>
            </a:fld>
            <a:endParaRPr lang="en-US" altLang="zh-CN" sz="1400" dirty="0">
              <a:solidFill>
                <a:srgbClr val="253947"/>
              </a:solidFill>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5" name="矩形 4"/>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1" name="图片 10" descr="页脚"/>
          <p:cNvPicPr>
            <a:picLocks noChangeAspect="1"/>
          </p:cNvPicPr>
          <p:nvPr/>
        </p:nvPicPr>
        <p:blipFill>
          <a:blip r:embed="rId4"/>
          <a:srcRect l="7567" r="2701"/>
          <a:stretch>
            <a:fillRect/>
          </a:stretch>
        </p:blipFill>
        <p:spPr>
          <a:xfrm>
            <a:off x="1905" y="6090920"/>
            <a:ext cx="9229725" cy="976630"/>
          </a:xfrm>
          <a:prstGeom prst="rect">
            <a:avLst/>
          </a:prstGeom>
        </p:spPr>
      </p:pic>
      <p:sp>
        <p:nvSpPr>
          <p:cNvPr id="4" name="文本框 3"/>
          <p:cNvSpPr txBox="1"/>
          <p:nvPr/>
        </p:nvSpPr>
        <p:spPr>
          <a:xfrm>
            <a:off x="226060" y="599440"/>
            <a:ext cx="8648700" cy="5367020"/>
          </a:xfrm>
          <a:prstGeom prst="rect">
            <a:avLst/>
          </a:prstGeom>
          <a:noFill/>
        </p:spPr>
        <p:txBody>
          <a:bodyPr wrap="square" rtlCol="0">
            <a:spAutoFit/>
          </a:bodyPr>
          <a:lstStyle/>
          <a:p>
            <a:pPr algn="just" eaLnBrk="1" hangingPunct="1">
              <a:lnSpc>
                <a:spcPct val="130000"/>
              </a:lnSpc>
              <a:buFont typeface="Wingdings" panose="05000000000000000000" pitchFamily="2" charset="2"/>
              <a:buNone/>
            </a:pPr>
            <a:r>
              <a:rPr sz="2400" dirty="0">
                <a:latin typeface="宋体" panose="02010600030101010101" pitchFamily="2" charset="-122"/>
                <a:cs typeface="宋体" panose="02010600030101010101" pitchFamily="2" charset="-122"/>
                <a:sym typeface="+mn-ea"/>
              </a:rPr>
              <a:t>（1）液压泵启动后，两换向阀处于中位，油路关闭，液压泵的油液只能溢回油箱，即溢流阀开启。</a:t>
            </a:r>
          </a:p>
          <a:p>
            <a:pPr algn="just" eaLnBrk="1" hangingPunct="1">
              <a:lnSpc>
                <a:spcPct val="130000"/>
              </a:lnSpc>
              <a:buFont typeface="Wingdings" panose="05000000000000000000" pitchFamily="2" charset="2"/>
              <a:buNone/>
            </a:pPr>
            <a:r>
              <a:rPr sz="2400" dirty="0">
                <a:latin typeface="宋体" panose="02010600030101010101" pitchFamily="2" charset="-122"/>
                <a:cs typeface="宋体" panose="02010600030101010101" pitchFamily="2" charset="-122"/>
                <a:sym typeface="+mn-ea"/>
              </a:rPr>
              <a:t/>
            </a:r>
            <a:br>
              <a:rPr sz="2400" dirty="0">
                <a:latin typeface="宋体" panose="02010600030101010101" pitchFamily="2" charset="-122"/>
                <a:cs typeface="宋体" panose="02010600030101010101" pitchFamily="2" charset="-122"/>
                <a:sym typeface="+mn-ea"/>
              </a:rPr>
            </a:br>
            <a:endParaRPr sz="2400" dirty="0">
              <a:latin typeface="宋体" panose="02010600030101010101" pitchFamily="2" charset="-122"/>
              <a:cs typeface="宋体" panose="02010600030101010101" pitchFamily="2" charset="-122"/>
              <a:sym typeface="+mn-ea"/>
            </a:endParaRPr>
          </a:p>
          <a:p>
            <a:pPr algn="just" eaLnBrk="1" hangingPunct="1">
              <a:lnSpc>
                <a:spcPct val="130000"/>
              </a:lnSpc>
              <a:buFont typeface="Wingdings" panose="05000000000000000000" pitchFamily="2" charset="2"/>
              <a:buNone/>
            </a:pPr>
            <a:endParaRPr sz="2400" dirty="0">
              <a:latin typeface="宋体" panose="02010600030101010101" pitchFamily="2" charset="-122"/>
              <a:cs typeface="宋体" panose="02010600030101010101" pitchFamily="2" charset="-122"/>
              <a:sym typeface="+mn-ea"/>
            </a:endParaRPr>
          </a:p>
          <a:p>
            <a:pPr algn="just" eaLnBrk="1" hangingPunct="1">
              <a:lnSpc>
                <a:spcPct val="130000"/>
              </a:lnSpc>
              <a:buFont typeface="Wingdings" panose="05000000000000000000" pitchFamily="2" charset="2"/>
              <a:buNone/>
            </a:pPr>
            <a:r>
              <a:rPr sz="2400" dirty="0">
                <a:latin typeface="宋体" panose="02010600030101010101" pitchFamily="2" charset="-122"/>
                <a:cs typeface="宋体" panose="02010600030101010101" pitchFamily="2" charset="-122"/>
                <a:sym typeface="+mn-ea"/>
              </a:rPr>
              <a:t>（2）2Y得电，缸2工进时：                                    </a:t>
            </a:r>
          </a:p>
          <a:p>
            <a:pPr algn="just" eaLnBrk="1" hangingPunct="1">
              <a:lnSpc>
                <a:spcPct val="130000"/>
              </a:lnSpc>
              <a:buFont typeface="Wingdings" panose="05000000000000000000" pitchFamily="2" charset="2"/>
              <a:buNone/>
            </a:pPr>
            <a:endParaRPr sz="2400" dirty="0">
              <a:latin typeface="宋体" panose="02010600030101010101" pitchFamily="2" charset="-122"/>
              <a:cs typeface="宋体" panose="02010600030101010101" pitchFamily="2" charset="-122"/>
              <a:sym typeface="+mn-ea"/>
            </a:endParaRPr>
          </a:p>
          <a:p>
            <a:pPr algn="just" eaLnBrk="1" hangingPunct="1">
              <a:lnSpc>
                <a:spcPct val="130000"/>
              </a:lnSpc>
              <a:buFont typeface="Wingdings" panose="05000000000000000000" pitchFamily="2" charset="2"/>
              <a:buNone/>
            </a:pPr>
            <a:endParaRPr sz="2400" dirty="0">
              <a:latin typeface="宋体" panose="02010600030101010101" pitchFamily="2" charset="-122"/>
              <a:cs typeface="宋体" panose="02010600030101010101" pitchFamily="2" charset="-122"/>
              <a:sym typeface="+mn-ea"/>
            </a:endParaRPr>
          </a:p>
          <a:p>
            <a:pPr algn="just" eaLnBrk="1" hangingPunct="1">
              <a:lnSpc>
                <a:spcPct val="130000"/>
              </a:lnSpc>
              <a:buFont typeface="Wingdings" panose="05000000000000000000" pitchFamily="2" charset="2"/>
              <a:buNone/>
            </a:pPr>
            <a:r>
              <a:rPr sz="2400" dirty="0">
                <a:latin typeface="宋体" panose="02010600030101010101" pitchFamily="2" charset="-122"/>
                <a:cs typeface="宋体" panose="02010600030101010101" pitchFamily="2" charset="-122"/>
                <a:sym typeface="+mn-ea"/>
              </a:rPr>
              <a:t>   </a:t>
            </a:r>
          </a:p>
          <a:p>
            <a:pPr algn="just" eaLnBrk="1" hangingPunct="1">
              <a:lnSpc>
                <a:spcPct val="130000"/>
              </a:lnSpc>
              <a:buFont typeface="Wingdings" panose="05000000000000000000" pitchFamily="2" charset="2"/>
              <a:buNone/>
            </a:pPr>
            <a:r>
              <a:rPr sz="2400" dirty="0">
                <a:latin typeface="宋体" panose="02010600030101010101" pitchFamily="2" charset="-122"/>
                <a:cs typeface="宋体" panose="02010600030101010101" pitchFamily="2" charset="-122"/>
                <a:sym typeface="+mn-ea"/>
              </a:rPr>
              <a:t>                       </a:t>
            </a:r>
          </a:p>
          <a:p>
            <a:pPr algn="just" eaLnBrk="1" hangingPunct="1">
              <a:lnSpc>
                <a:spcPct val="130000"/>
              </a:lnSpc>
              <a:buFont typeface="Wingdings" panose="05000000000000000000" pitchFamily="2" charset="2"/>
              <a:buNone/>
            </a:pPr>
            <a:r>
              <a:rPr sz="2400" dirty="0">
                <a:latin typeface="宋体" panose="02010600030101010101" pitchFamily="2" charset="-122"/>
                <a:cs typeface="宋体" panose="02010600030101010101" pitchFamily="2" charset="-122"/>
                <a:sym typeface="+mn-ea"/>
              </a:rPr>
              <a:t>     缸2碰到死挡铁时：</a:t>
            </a:r>
          </a:p>
        </p:txBody>
      </p:sp>
      <p:pic>
        <p:nvPicPr>
          <p:cNvPr id="66562" name="Picture 7" descr="18"/>
          <p:cNvPicPr>
            <a:picLocks noChangeAspect="1"/>
          </p:cNvPicPr>
          <p:nvPr/>
        </p:nvPicPr>
        <p:blipFill>
          <a:blip r:embed="rId5">
            <a:clrChange>
              <a:clrFrom>
                <a:srgbClr val="E5E5E3">
                  <a:alpha val="100000"/>
                </a:srgbClr>
              </a:clrFrom>
              <a:clrTo>
                <a:srgbClr val="E5E5E3">
                  <a:alpha val="100000"/>
                  <a:alpha val="0"/>
                </a:srgbClr>
              </a:clrTo>
            </a:clrChange>
            <a:lum bright="-20001" contrast="16000"/>
          </a:blip>
          <a:stretch>
            <a:fillRect/>
          </a:stretch>
        </p:blipFill>
        <p:spPr>
          <a:xfrm>
            <a:off x="5746750" y="1642745"/>
            <a:ext cx="3268345" cy="3919220"/>
          </a:xfrm>
          <a:prstGeom prst="rect">
            <a:avLst/>
          </a:prstGeom>
          <a:solidFill>
            <a:schemeClr val="accent1">
              <a:lumMod val="20000"/>
              <a:lumOff val="80000"/>
              <a:alpha val="48000"/>
            </a:schemeClr>
          </a:solidFill>
          <a:ln w="9525">
            <a:noFill/>
          </a:ln>
        </p:spPr>
      </p:pic>
      <p:pic>
        <p:nvPicPr>
          <p:cNvPr id="3" name="图片 2"/>
          <p:cNvPicPr>
            <a:picLocks noChangeAspect="1"/>
          </p:cNvPicPr>
          <p:nvPr/>
        </p:nvPicPr>
        <p:blipFill>
          <a:blip r:embed="rId6"/>
          <a:stretch>
            <a:fillRect/>
          </a:stretch>
        </p:blipFill>
        <p:spPr>
          <a:xfrm>
            <a:off x="1547664" y="1641348"/>
            <a:ext cx="1368552" cy="1231392"/>
          </a:xfrm>
          <a:prstGeom prst="rect">
            <a:avLst/>
          </a:prstGeom>
        </p:spPr>
      </p:pic>
      <p:pic>
        <p:nvPicPr>
          <p:cNvPr id="6" name="图片 5"/>
          <p:cNvPicPr>
            <a:picLocks noChangeAspect="1"/>
          </p:cNvPicPr>
          <p:nvPr/>
        </p:nvPicPr>
        <p:blipFill>
          <a:blip r:embed="rId7"/>
          <a:stretch>
            <a:fillRect/>
          </a:stretch>
        </p:blipFill>
        <p:spPr>
          <a:xfrm>
            <a:off x="1043608" y="3553950"/>
            <a:ext cx="4123944" cy="1534668"/>
          </a:xfrm>
          <a:prstGeom prst="rect">
            <a:avLst/>
          </a:prstGeom>
        </p:spPr>
      </p:pic>
      <p:pic>
        <p:nvPicPr>
          <p:cNvPr id="7" name="图片 6"/>
          <p:cNvPicPr>
            <a:picLocks noChangeAspect="1"/>
          </p:cNvPicPr>
          <p:nvPr/>
        </p:nvPicPr>
        <p:blipFill>
          <a:blip r:embed="rId8"/>
          <a:stretch>
            <a:fillRect/>
          </a:stretch>
        </p:blipFill>
        <p:spPr>
          <a:xfrm>
            <a:off x="3567557" y="5251831"/>
            <a:ext cx="1994916" cy="1228344"/>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114935" y="599440"/>
            <a:ext cx="8900160" cy="600519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65</a:t>
            </a:fld>
            <a:endParaRPr lang="en-US" altLang="zh-CN" sz="1400" dirty="0">
              <a:solidFill>
                <a:srgbClr val="253947"/>
              </a:solidFill>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5" name="矩形 4"/>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1" name="图片 10" descr="页脚"/>
          <p:cNvPicPr>
            <a:picLocks noChangeAspect="1"/>
          </p:cNvPicPr>
          <p:nvPr/>
        </p:nvPicPr>
        <p:blipFill>
          <a:blip r:embed="rId4"/>
          <a:srcRect l="7567" r="2701"/>
          <a:stretch>
            <a:fillRect/>
          </a:stretch>
        </p:blipFill>
        <p:spPr>
          <a:xfrm>
            <a:off x="1905" y="6090920"/>
            <a:ext cx="9229725" cy="976630"/>
          </a:xfrm>
          <a:prstGeom prst="rect">
            <a:avLst/>
          </a:prstGeom>
        </p:spPr>
      </p:pic>
      <p:sp>
        <p:nvSpPr>
          <p:cNvPr id="4" name="文本框 3"/>
          <p:cNvSpPr txBox="1"/>
          <p:nvPr/>
        </p:nvSpPr>
        <p:spPr>
          <a:xfrm>
            <a:off x="114935" y="768350"/>
            <a:ext cx="8648700" cy="3448685"/>
          </a:xfrm>
          <a:prstGeom prst="rect">
            <a:avLst/>
          </a:prstGeom>
          <a:noFill/>
        </p:spPr>
        <p:txBody>
          <a:bodyPr wrap="square" rtlCol="0">
            <a:spAutoFit/>
          </a:bodyPr>
          <a:lstStyle/>
          <a:p>
            <a:pPr algn="just" eaLnBrk="1" hangingPunct="1">
              <a:lnSpc>
                <a:spcPct val="130000"/>
              </a:lnSpc>
              <a:buFont typeface="Wingdings" panose="05000000000000000000" pitchFamily="2" charset="2"/>
              <a:buNone/>
            </a:pPr>
            <a:r>
              <a:rPr sz="2400" dirty="0">
                <a:latin typeface="宋体" panose="02010600030101010101" pitchFamily="2" charset="-122"/>
                <a:cs typeface="宋体" panose="02010600030101010101" pitchFamily="2" charset="-122"/>
                <a:sym typeface="+mn-ea"/>
              </a:rPr>
              <a:t>（3）2Y失电、1Y得电，缸1工进时：            </a:t>
            </a:r>
          </a:p>
          <a:p>
            <a:pPr algn="just" eaLnBrk="1" hangingPunct="1">
              <a:lnSpc>
                <a:spcPct val="130000"/>
              </a:lnSpc>
              <a:buFont typeface="Wingdings" panose="05000000000000000000" pitchFamily="2" charset="2"/>
              <a:buNone/>
            </a:pPr>
            <a:r>
              <a:rPr sz="2400" dirty="0">
                <a:latin typeface="宋体" panose="02010600030101010101" pitchFamily="2" charset="-122"/>
                <a:cs typeface="宋体" panose="02010600030101010101" pitchFamily="2" charset="-122"/>
                <a:sym typeface="+mn-ea"/>
              </a:rPr>
              <a:t> </a:t>
            </a:r>
          </a:p>
          <a:p>
            <a:pPr algn="just" eaLnBrk="1" hangingPunct="1">
              <a:lnSpc>
                <a:spcPct val="130000"/>
              </a:lnSpc>
              <a:buFont typeface="Wingdings" panose="05000000000000000000" pitchFamily="2" charset="2"/>
              <a:buNone/>
            </a:pPr>
            <a:endParaRPr sz="2400" dirty="0">
              <a:latin typeface="宋体" panose="02010600030101010101" pitchFamily="2" charset="-122"/>
              <a:cs typeface="宋体" panose="02010600030101010101" pitchFamily="2" charset="-122"/>
              <a:sym typeface="+mn-ea"/>
            </a:endParaRPr>
          </a:p>
          <a:p>
            <a:pPr algn="just" eaLnBrk="1" hangingPunct="1">
              <a:lnSpc>
                <a:spcPct val="130000"/>
              </a:lnSpc>
              <a:buFont typeface="Wingdings" panose="05000000000000000000" pitchFamily="2" charset="2"/>
              <a:buNone/>
            </a:pPr>
            <a:endParaRPr sz="2400" dirty="0">
              <a:latin typeface="宋体" panose="02010600030101010101" pitchFamily="2" charset="-122"/>
              <a:cs typeface="宋体" panose="02010600030101010101" pitchFamily="2" charset="-122"/>
              <a:sym typeface="+mn-ea"/>
            </a:endParaRPr>
          </a:p>
          <a:p>
            <a:pPr algn="just" eaLnBrk="1" hangingPunct="1">
              <a:lnSpc>
                <a:spcPct val="130000"/>
              </a:lnSpc>
              <a:buFont typeface="Wingdings" panose="05000000000000000000" pitchFamily="2" charset="2"/>
              <a:buNone/>
            </a:pPr>
            <a:endParaRPr sz="2400" dirty="0">
              <a:latin typeface="宋体" panose="02010600030101010101" pitchFamily="2" charset="-122"/>
              <a:cs typeface="宋体" panose="02010600030101010101" pitchFamily="2" charset="-122"/>
              <a:sym typeface="+mn-ea"/>
            </a:endParaRPr>
          </a:p>
          <a:p>
            <a:pPr algn="just" eaLnBrk="1" hangingPunct="1">
              <a:lnSpc>
                <a:spcPct val="130000"/>
              </a:lnSpc>
              <a:buFont typeface="Wingdings" panose="05000000000000000000" pitchFamily="2" charset="2"/>
              <a:buNone/>
            </a:pPr>
            <a:endParaRPr sz="2400" dirty="0">
              <a:latin typeface="宋体" panose="02010600030101010101" pitchFamily="2" charset="-122"/>
              <a:cs typeface="宋体" panose="02010600030101010101" pitchFamily="2" charset="-122"/>
              <a:sym typeface="+mn-ea"/>
            </a:endParaRPr>
          </a:p>
          <a:p>
            <a:pPr algn="just" eaLnBrk="1" hangingPunct="1">
              <a:lnSpc>
                <a:spcPct val="130000"/>
              </a:lnSpc>
              <a:buFont typeface="Wingdings" panose="05000000000000000000" pitchFamily="2" charset="2"/>
              <a:buNone/>
            </a:pPr>
            <a:r>
              <a:rPr sz="2400" dirty="0">
                <a:latin typeface="宋体" panose="02010600030101010101" pitchFamily="2" charset="-122"/>
                <a:cs typeface="宋体" panose="02010600030101010101" pitchFamily="2" charset="-122"/>
                <a:sym typeface="+mn-ea"/>
              </a:rPr>
              <a:t>     缸1到达终点时，突然失去负载时：</a:t>
            </a:r>
          </a:p>
        </p:txBody>
      </p:sp>
      <p:pic>
        <p:nvPicPr>
          <p:cNvPr id="66562" name="Picture 7" descr="18"/>
          <p:cNvPicPr>
            <a:picLocks noChangeAspect="1"/>
          </p:cNvPicPr>
          <p:nvPr/>
        </p:nvPicPr>
        <p:blipFill>
          <a:blip r:embed="rId5">
            <a:clrChange>
              <a:clrFrom>
                <a:srgbClr val="E5E5E3">
                  <a:alpha val="100000"/>
                </a:srgbClr>
              </a:clrFrom>
              <a:clrTo>
                <a:srgbClr val="E5E5E3">
                  <a:alpha val="100000"/>
                  <a:alpha val="0"/>
                </a:srgbClr>
              </a:clrTo>
            </a:clrChange>
            <a:lum bright="-20001" contrast="16000"/>
          </a:blip>
          <a:stretch>
            <a:fillRect/>
          </a:stretch>
        </p:blipFill>
        <p:spPr>
          <a:xfrm>
            <a:off x="5746750" y="1469390"/>
            <a:ext cx="3268345" cy="3919220"/>
          </a:xfrm>
          <a:prstGeom prst="rect">
            <a:avLst/>
          </a:prstGeom>
          <a:solidFill>
            <a:schemeClr val="accent1">
              <a:lumMod val="20000"/>
              <a:lumOff val="80000"/>
              <a:alpha val="48000"/>
            </a:schemeClr>
          </a:solidFill>
          <a:ln w="9525">
            <a:noFill/>
          </a:ln>
        </p:spPr>
      </p:pic>
      <p:pic>
        <p:nvPicPr>
          <p:cNvPr id="3" name="图片 2"/>
          <p:cNvPicPr>
            <a:picLocks noChangeAspect="1"/>
          </p:cNvPicPr>
          <p:nvPr/>
        </p:nvPicPr>
        <p:blipFill>
          <a:blip r:embed="rId6"/>
          <a:stretch>
            <a:fillRect/>
          </a:stretch>
        </p:blipFill>
        <p:spPr>
          <a:xfrm>
            <a:off x="853948" y="1490999"/>
            <a:ext cx="4443984" cy="1688592"/>
          </a:xfrm>
          <a:prstGeom prst="rect">
            <a:avLst/>
          </a:prstGeom>
        </p:spPr>
      </p:pic>
      <p:pic>
        <p:nvPicPr>
          <p:cNvPr id="6" name="图片 5"/>
          <p:cNvPicPr>
            <a:picLocks noChangeAspect="1"/>
          </p:cNvPicPr>
          <p:nvPr/>
        </p:nvPicPr>
        <p:blipFill>
          <a:blip r:embed="rId7"/>
          <a:stretch>
            <a:fillRect/>
          </a:stretch>
        </p:blipFill>
        <p:spPr>
          <a:xfrm>
            <a:off x="1105281" y="4259961"/>
            <a:ext cx="1670304" cy="1479804"/>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138555"/>
            <a:ext cx="8691880" cy="555117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530225"/>
            <a:ext cx="64084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sym typeface="+mn-ea"/>
              </a:rPr>
              <a:t>四、压力继电器</a:t>
            </a:r>
            <a:endParaRPr lang="zh-CN" altLang="en-US" sz="3600" b="1" dirty="0">
              <a:solidFill>
                <a:srgbClr val="111E2C"/>
              </a:solidFill>
              <a:latin typeface="Hiragino Sans GB W6" panose="020B0300000000000000" charset="-122"/>
              <a:ea typeface="Hiragino Sans GB W6" panose="020B0300000000000000" charset="-122"/>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33375" y="1138555"/>
            <a:ext cx="8590280" cy="272986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50000"/>
              </a:lnSpc>
              <a:spcBef>
                <a:spcPts val="0"/>
              </a:spcBef>
              <a:buSzPct val="120000"/>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是一种将液压系统的压力信号转换为电信号输出的元件。</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其作用是实现执行元件的顺序控制</a:t>
            </a:r>
          </a:p>
          <a:p>
            <a:pPr algn="just" eaLnBrk="1" hangingPunct="1">
              <a:lnSpc>
                <a:spcPct val="150000"/>
              </a:lnSpc>
              <a:spcBef>
                <a:spcPts val="0"/>
              </a:spcBef>
              <a:buSzPct val="120000"/>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或安全保护。</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buSzPct val="120000"/>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分类</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按结构特点分为：</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10000"/>
              </a:lnSpc>
              <a:buSzPct val="120000"/>
              <a:buFont typeface="Wingdings" panose="05000000000000000000" pitchFamily="2" charset="2"/>
              <a:buNone/>
            </a:pPr>
            <a:r>
              <a:rPr lang="zh-CN" altLang="en-US" sz="2400" b="1" dirty="0">
                <a:sym typeface="+mn-ea"/>
              </a:rPr>
              <a:t>     柱塞式、弹簧管式、膜片式</a:t>
            </a:r>
            <a:endParaRPr lang="zh-CN" altLang="en-US" sz="2400" b="1" i="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355465" y="6604635"/>
            <a:ext cx="3549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66</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4"/>
          <a:srcRect l="7567" r="2701"/>
          <a:stretch>
            <a:fillRect/>
          </a:stretch>
        </p:blipFill>
        <p:spPr>
          <a:xfrm>
            <a:off x="-13335" y="6089015"/>
            <a:ext cx="9171940" cy="976630"/>
          </a:xfrm>
          <a:prstGeom prst="rect">
            <a:avLst/>
          </a:prstGeom>
        </p:spPr>
      </p:pic>
      <p:sp>
        <p:nvSpPr>
          <p:cNvPr id="2" name="文本框 1"/>
          <p:cNvSpPr txBox="1"/>
          <p:nvPr/>
        </p:nvSpPr>
        <p:spPr>
          <a:xfrm>
            <a:off x="332105" y="3868420"/>
            <a:ext cx="5046345" cy="2861310"/>
          </a:xfrm>
          <a:prstGeom prst="rect">
            <a:avLst/>
          </a:prstGeom>
          <a:noFill/>
        </p:spPr>
        <p:txBody>
          <a:bodyPr wrap="square" rtlCol="0">
            <a:spAutoFit/>
          </a:bodyPr>
          <a:lstStyle/>
          <a:p>
            <a:pPr marL="342900" indent="-342900" algn="just" eaLnBrk="1" hangingPunct="1">
              <a:lnSpc>
                <a:spcPct val="150000"/>
              </a:lnSpc>
              <a:buSzPct val="120000"/>
              <a:buFont typeface="Arial" panose="020B0604020202020204" pitchFamily="34" charset="0"/>
              <a:buChar char="•"/>
            </a:pPr>
            <a:r>
              <a:rPr lang="zh-CN" altLang="en-US" sz="2400" b="1" dirty="0">
                <a:latin typeface="宋体" panose="02010600030101010101" pitchFamily="2" charset="-122"/>
                <a:cs typeface="宋体" panose="02010600030101010101" pitchFamily="2" charset="-122"/>
                <a:sym typeface="+mn-ea"/>
              </a:rPr>
              <a:t>图示为柱塞式压力继电器。</a:t>
            </a:r>
            <a:endParaRPr lang="zh-CN" altLang="en-US" sz="2400" b="1" dirty="0">
              <a:latin typeface="宋体" panose="02010600030101010101" pitchFamily="2" charset="-122"/>
              <a:cs typeface="宋体" panose="02010600030101010101" pitchFamily="2" charset="-122"/>
            </a:endParaRPr>
          </a:p>
          <a:p>
            <a:pPr marL="342900" indent="-342900" algn="just" eaLnBrk="1" hangingPunct="1">
              <a:lnSpc>
                <a:spcPct val="150000"/>
              </a:lnSpc>
              <a:buSzPct val="120000"/>
              <a:buFont typeface="Arial" panose="020B0604020202020204" pitchFamily="34" charset="0"/>
              <a:buChar char="•"/>
            </a:pPr>
            <a:r>
              <a:rPr lang="zh-CN" altLang="en-US" sz="2400" b="1" dirty="0">
                <a:latin typeface="宋体" panose="02010600030101010101" pitchFamily="2" charset="-122"/>
                <a:cs typeface="宋体" panose="02010600030101010101" pitchFamily="2" charset="-122"/>
                <a:sym typeface="+mn-ea"/>
              </a:rPr>
              <a:t>结构组成</a:t>
            </a:r>
            <a:r>
              <a:rPr lang="en-US" altLang="zh-CN" sz="2400" b="1" dirty="0">
                <a:latin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cs typeface="宋体" panose="02010600030101010101" pitchFamily="2" charset="-122"/>
                <a:sym typeface="+mn-ea"/>
              </a:rPr>
              <a:t>主要零件包括：</a:t>
            </a:r>
            <a:endParaRPr lang="zh-CN" altLang="en-US" sz="2400" b="1" dirty="0">
              <a:latin typeface="宋体" panose="02010600030101010101" pitchFamily="2" charset="-122"/>
              <a:cs typeface="宋体" panose="02010600030101010101" pitchFamily="2" charset="-122"/>
            </a:endParaRPr>
          </a:p>
          <a:p>
            <a:pPr algn="just" eaLnBrk="1" hangingPunct="1">
              <a:lnSpc>
                <a:spcPct val="150000"/>
              </a:lnSpc>
              <a:buSzPct val="120000"/>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  柱塞</a:t>
            </a:r>
            <a:r>
              <a:rPr lang="en-US" altLang="zh-CN" sz="2400" b="1" dirty="0">
                <a:latin typeface="宋体" panose="02010600030101010101" pitchFamily="2" charset="-122"/>
                <a:cs typeface="宋体" panose="02010600030101010101" pitchFamily="2" charset="-122"/>
                <a:sym typeface="+mn-ea"/>
              </a:rPr>
              <a:t>1</a:t>
            </a:r>
            <a:r>
              <a:rPr lang="zh-CN" altLang="en-US" sz="2400" b="1" dirty="0">
                <a:latin typeface="宋体" panose="02010600030101010101" pitchFamily="2" charset="-122"/>
                <a:cs typeface="宋体" panose="02010600030101010101" pitchFamily="2" charset="-122"/>
                <a:sym typeface="+mn-ea"/>
              </a:rPr>
              <a:t>、</a:t>
            </a:r>
            <a:endParaRPr lang="zh-CN" altLang="en-US" sz="2400" b="1" dirty="0">
              <a:latin typeface="宋体" panose="02010600030101010101" pitchFamily="2" charset="-122"/>
              <a:cs typeface="宋体" panose="02010600030101010101" pitchFamily="2" charset="-122"/>
            </a:endParaRPr>
          </a:p>
          <a:p>
            <a:pPr algn="just" eaLnBrk="1" hangingPunct="1">
              <a:lnSpc>
                <a:spcPct val="150000"/>
              </a:lnSpc>
              <a:buSzPct val="120000"/>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  调节螺帽</a:t>
            </a:r>
            <a:r>
              <a:rPr lang="en-US" altLang="zh-CN" sz="2400" b="1" dirty="0">
                <a:latin typeface="宋体" panose="02010600030101010101" pitchFamily="2" charset="-122"/>
                <a:cs typeface="宋体" panose="02010600030101010101" pitchFamily="2" charset="-122"/>
                <a:sym typeface="+mn-ea"/>
              </a:rPr>
              <a:t>2</a:t>
            </a:r>
            <a:endParaRPr lang="en-US" altLang="zh-CN" sz="2400" b="1" dirty="0">
              <a:latin typeface="宋体" panose="02010600030101010101" pitchFamily="2" charset="-122"/>
              <a:cs typeface="宋体" panose="02010600030101010101" pitchFamily="2" charset="-122"/>
            </a:endParaRPr>
          </a:p>
          <a:p>
            <a:pPr algn="just" eaLnBrk="1" hangingPunct="1">
              <a:lnSpc>
                <a:spcPct val="150000"/>
              </a:lnSpc>
              <a:buSzPct val="120000"/>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  电气微动开关</a:t>
            </a:r>
            <a:r>
              <a:rPr lang="en-US" altLang="zh-CN" sz="2400" b="1" dirty="0">
                <a:latin typeface="宋体" panose="02010600030101010101" pitchFamily="2" charset="-122"/>
                <a:cs typeface="宋体" panose="02010600030101010101" pitchFamily="2" charset="-122"/>
                <a:sym typeface="+mn-ea"/>
              </a:rPr>
              <a:t>3</a:t>
            </a:r>
            <a:r>
              <a:rPr lang="zh-CN" altLang="en-US" sz="2400" b="1" dirty="0">
                <a:latin typeface="宋体" panose="02010600030101010101" pitchFamily="2" charset="-122"/>
                <a:cs typeface="宋体" panose="02010600030101010101" pitchFamily="2" charset="-122"/>
                <a:sym typeface="+mn-ea"/>
              </a:rPr>
              <a:t>。</a:t>
            </a:r>
            <a:endParaRPr lang="zh-CN" altLang="en-US" sz="2400" b="1" dirty="0">
              <a:latin typeface="宋体" panose="02010600030101010101" pitchFamily="2" charset="-122"/>
              <a:cs typeface="宋体" panose="02010600030101010101" pitchFamily="2" charset="-122"/>
            </a:endParaRPr>
          </a:p>
        </p:txBody>
      </p:sp>
      <p:pic>
        <p:nvPicPr>
          <p:cNvPr id="58372" name="Picture 4" descr="4-19"/>
          <p:cNvPicPr>
            <a:picLocks noChangeAspect="1"/>
          </p:cNvPicPr>
          <p:nvPr/>
        </p:nvPicPr>
        <p:blipFill>
          <a:blip r:embed="rId5">
            <a:clrChange>
              <a:clrFrom>
                <a:srgbClr val="FFFFFF">
                  <a:alpha val="100000"/>
                </a:srgbClr>
              </a:clrFrom>
              <a:clrTo>
                <a:srgbClr val="FFFFFF">
                  <a:alpha val="100000"/>
                  <a:alpha val="0"/>
                </a:srgbClr>
              </a:clrTo>
            </a:clrChange>
          </a:blip>
          <a:srcRect l="4677" t="3185"/>
          <a:stretch>
            <a:fillRect/>
          </a:stretch>
        </p:blipFill>
        <p:spPr>
          <a:xfrm>
            <a:off x="5379085" y="1748155"/>
            <a:ext cx="3544570" cy="494157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58372"/>
                                        </p:tgtEl>
                                        <p:attrNameLst>
                                          <p:attrName>style.visibility</p:attrName>
                                        </p:attrNameLst>
                                      </p:cBhvr>
                                      <p:to>
                                        <p:strVal val="visible"/>
                                      </p:to>
                                    </p:set>
                                    <p:animEffect transition="in" filter="strips(downRight)">
                                      <p:cBhvr>
                                        <p:cTn id="7" dur="500"/>
                                        <p:tgtEl>
                                          <p:spTgt spid="58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12090" y="1440180"/>
            <a:ext cx="4603750" cy="464883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650875"/>
            <a:ext cx="34601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sym typeface="+mn-ea"/>
              </a:rPr>
              <a:t>四、压力继电器</a:t>
            </a:r>
            <a:endParaRPr lang="zh-CN" altLang="en-US" sz="3600" b="1" dirty="0">
              <a:solidFill>
                <a:srgbClr val="111E2C"/>
              </a:solidFill>
              <a:latin typeface="Hiragino Sans GB W6" panose="020B0300000000000000" charset="-122"/>
              <a:ea typeface="Hiragino Sans GB W6" panose="020B0300000000000000" charset="-122"/>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32740" y="1440815"/>
            <a:ext cx="4377055" cy="482600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50000"/>
              </a:lnSpc>
              <a:buFont typeface="Wingdings" panose="05000000000000000000" charset="0"/>
              <a:buChar char="u"/>
            </a:pPr>
            <a:r>
              <a:rPr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工作原理：</a:t>
            </a:r>
          </a:p>
          <a:p>
            <a:pPr algn="just" eaLnBrk="1" hangingPunct="1">
              <a:lnSpc>
                <a:spcPct val="150000"/>
              </a:lnSpc>
            </a:pPr>
            <a:r>
              <a:rPr sz="2400" b="1" dirty="0">
                <a:latin typeface="宋体" panose="02010600030101010101" pitchFamily="2" charset="-122"/>
                <a:ea typeface="宋体" panose="02010600030101010101" pitchFamily="2" charset="-122"/>
                <a:cs typeface="宋体" panose="02010600030101010101" pitchFamily="2" charset="-122"/>
                <a:sym typeface="+mn-ea"/>
              </a:rPr>
              <a:t>压力油作用在柱塞下端，液压力直接与弹簧力比较。</a:t>
            </a:r>
          </a:p>
          <a:p>
            <a:pPr algn="just" eaLnBrk="1" hangingPunct="1">
              <a:lnSpc>
                <a:spcPct val="150000"/>
              </a:lnSpc>
            </a:pPr>
            <a:r>
              <a:rPr sz="2400" b="1" dirty="0">
                <a:latin typeface="宋体" panose="02010600030101010101" pitchFamily="2" charset="-122"/>
                <a:ea typeface="宋体" panose="02010600030101010101" pitchFamily="2" charset="-122"/>
                <a:cs typeface="宋体" panose="02010600030101010101" pitchFamily="2" charset="-122"/>
                <a:sym typeface="+mn-ea"/>
              </a:rPr>
              <a:t>当液压力大于或等于弹簧力时，柱塞向上移压微动开关触头，接通或断开电气线路。</a:t>
            </a:r>
          </a:p>
          <a:p>
            <a:pPr algn="just" eaLnBrk="1" hangingPunct="1">
              <a:lnSpc>
                <a:spcPct val="150000"/>
              </a:lnSpc>
            </a:pPr>
            <a:r>
              <a:rPr sz="2400" b="1" dirty="0">
                <a:latin typeface="宋体" panose="02010600030101010101" pitchFamily="2" charset="-122"/>
                <a:ea typeface="宋体" panose="02010600030101010101" pitchFamily="2" charset="-122"/>
                <a:cs typeface="宋体" panose="02010600030101010101" pitchFamily="2" charset="-122"/>
                <a:sym typeface="+mn-ea"/>
              </a:rPr>
              <a:t>反之，微动开关触头复位。</a:t>
            </a:r>
          </a:p>
        </p:txBody>
      </p:sp>
      <p:sp>
        <p:nvSpPr>
          <p:cNvPr id="11" name="灯片编号占位符 3"/>
          <p:cNvSpPr txBox="1">
            <a:spLocks noGrp="1"/>
          </p:cNvSpPr>
          <p:nvPr/>
        </p:nvSpPr>
        <p:spPr>
          <a:xfrm>
            <a:off x="4355465" y="6604635"/>
            <a:ext cx="3549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67</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59396" name="Picture 4" descr="4-19"/>
          <p:cNvPicPr>
            <a:picLocks noChangeAspect="1"/>
          </p:cNvPicPr>
          <p:nvPr/>
        </p:nvPicPr>
        <p:blipFill>
          <a:blip r:embed="rId5">
            <a:clrChange>
              <a:clrFrom>
                <a:srgbClr val="FFFFFF">
                  <a:alpha val="100000"/>
                </a:srgbClr>
              </a:clrFrom>
              <a:clrTo>
                <a:srgbClr val="FFFFFF">
                  <a:alpha val="100000"/>
                  <a:alpha val="0"/>
                </a:srgbClr>
              </a:clrTo>
            </a:clrChange>
          </a:blip>
          <a:srcRect l="4677" t="3185"/>
          <a:stretch>
            <a:fillRect/>
          </a:stretch>
        </p:blipFill>
        <p:spPr>
          <a:xfrm>
            <a:off x="4976813" y="650558"/>
            <a:ext cx="4054475" cy="60483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59396"/>
                                        </p:tgtEl>
                                        <p:attrNameLst>
                                          <p:attrName>style.visibility</p:attrName>
                                        </p:attrNameLst>
                                      </p:cBhvr>
                                      <p:to>
                                        <p:strVal val="visible"/>
                                      </p:to>
                                    </p:set>
                                    <p:animEffect transition="in" filter="strips(downRight)">
                                      <p:cBhvr>
                                        <p:cTn id="7" dur="500"/>
                                        <p:tgtEl>
                                          <p:spTgt spid="59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12090" y="1263015"/>
            <a:ext cx="4205605" cy="534162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650875"/>
            <a:ext cx="34601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sym typeface="+mn-ea"/>
              </a:rPr>
              <a:t>四、压力继电器</a:t>
            </a:r>
            <a:endParaRPr lang="zh-CN" altLang="en-US" sz="3600" b="1" dirty="0">
              <a:solidFill>
                <a:srgbClr val="111E2C"/>
              </a:solidFill>
              <a:latin typeface="Hiragino Sans GB W6" panose="020B0300000000000000" charset="-122"/>
              <a:ea typeface="Hiragino Sans GB W6" panose="020B0300000000000000" charset="-122"/>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355465" y="6604635"/>
            <a:ext cx="3549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68</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60420" name="Picture 4" descr="6-29b"/>
          <p:cNvPicPr>
            <a:picLocks noChangeAspect="1"/>
          </p:cNvPicPr>
          <p:nvPr/>
        </p:nvPicPr>
        <p:blipFill>
          <a:blip r:embed="rId5">
            <a:clrChange>
              <a:clrFrom>
                <a:srgbClr val="FFFFFF">
                  <a:alpha val="100000"/>
                </a:srgbClr>
              </a:clrFrom>
              <a:clrTo>
                <a:srgbClr val="FFFFFF">
                  <a:alpha val="100000"/>
                  <a:alpha val="0"/>
                </a:srgbClr>
              </a:clrTo>
            </a:clrChange>
          </a:blip>
          <a:srcRect r="3600" b="15401"/>
          <a:stretch>
            <a:fillRect/>
          </a:stretch>
        </p:blipFill>
        <p:spPr>
          <a:xfrm>
            <a:off x="4516438" y="1529080"/>
            <a:ext cx="4535487" cy="4022725"/>
          </a:xfrm>
          <a:prstGeom prst="rect">
            <a:avLst/>
          </a:prstGeom>
          <a:noFill/>
          <a:ln w="9525">
            <a:noFill/>
          </a:ln>
        </p:spPr>
      </p:pic>
      <p:sp>
        <p:nvSpPr>
          <p:cNvPr id="2" name="Rectangle 3"/>
          <p:cNvSpPr>
            <a:spLocks noGrp="1"/>
          </p:cNvSpPr>
          <p:nvPr/>
        </p:nvSpPr>
        <p:spPr>
          <a:xfrm>
            <a:off x="332740" y="1263014"/>
            <a:ext cx="3985577" cy="5341619"/>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50000"/>
              </a:lnSpc>
              <a:buFont typeface="Wingdings" panose="05000000000000000000" charset="0"/>
              <a:buChar char="u"/>
            </a:pPr>
            <a:r>
              <a:rPr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压力继电器的功用：</a:t>
            </a:r>
          </a:p>
          <a:p>
            <a:pPr algn="just" eaLnBrk="1" hangingPunct="1">
              <a:lnSpc>
                <a:spcPct val="150000"/>
              </a:lnSpc>
            </a:pPr>
            <a:r>
              <a:rPr sz="2400" b="1" dirty="0">
                <a:latin typeface="宋体" panose="02010600030101010101" pitchFamily="2" charset="-122"/>
                <a:ea typeface="宋体" panose="02010600030101010101" pitchFamily="2" charset="-122"/>
                <a:cs typeface="宋体" panose="02010600030101010101" pitchFamily="2" charset="-122"/>
                <a:sym typeface="+mn-ea"/>
              </a:rPr>
              <a:t>如图所示，压力继电器用在顺序动作回路中。</a:t>
            </a:r>
          </a:p>
          <a:p>
            <a:pPr algn="just" eaLnBrk="1" hangingPunct="1">
              <a:lnSpc>
                <a:spcPct val="150000"/>
              </a:lnSpc>
            </a:pPr>
            <a:r>
              <a:rPr sz="2400" b="1" dirty="0" err="1">
                <a:latin typeface="宋体" panose="02010600030101010101" pitchFamily="2" charset="-122"/>
                <a:ea typeface="宋体" panose="02010600030101010101" pitchFamily="2" charset="-122"/>
                <a:cs typeface="宋体" panose="02010600030101010101" pitchFamily="2" charset="-122"/>
                <a:sym typeface="+mn-ea"/>
              </a:rPr>
              <a:t>当执行元件工作压力达到压力继电器调定压力时，压力继电器将发出电信号，使电磁铁得电，换向阀换向，从而实现两液压缸的顺序动</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作。</a:t>
            </a:r>
            <a:endParaRPr sz="2400" b="1" dirty="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0420"/>
                                        </p:tgtEl>
                                        <p:attrNameLst>
                                          <p:attrName>style.visibility</p:attrName>
                                        </p:attrNameLst>
                                      </p:cBhvr>
                                      <p:to>
                                        <p:strVal val="visible"/>
                                      </p:to>
                                    </p:set>
                                    <p:animEffect transition="in" filter="wipe(left)">
                                      <p:cBhvr>
                                        <p:cTn id="7" dur="500"/>
                                        <p:tgtEl>
                                          <p:spTgt spid="60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482600" y="919480"/>
            <a:ext cx="8218805" cy="495046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69</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636905" y="1455420"/>
            <a:ext cx="7966710" cy="375348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a:t>
            </a:r>
            <a:endParaRPr lang="zh-CN" altLang="en-US" sz="3200" b="1" dirty="0">
              <a:latin typeface="宋体" panose="02010600030101010101" pitchFamily="2" charset="-122"/>
              <a:cs typeface="宋体" panose="02010600030101010101" pitchFamily="2" charset="-122"/>
            </a:endParaRPr>
          </a:p>
          <a:p>
            <a:pPr algn="ctr" eaLnBrk="1" hangingPunct="1">
              <a:buFont typeface="Wingdings" panose="05000000000000000000" pitchFamily="2" charset="2"/>
              <a:buNone/>
            </a:pPr>
            <a:endParaRPr lang="zh-CN" altLang="en-US" sz="2400" b="1" dirty="0">
              <a:latin typeface="宋体" panose="02010600030101010101" pitchFamily="2" charset="-122"/>
              <a:cs typeface="宋体" panose="02010600030101010101" pitchFamily="2" charset="-122"/>
              <a:sym typeface="+mn-ea"/>
            </a:endParaRPr>
          </a:p>
          <a:p>
            <a:pPr algn="ctr" eaLnBrk="1" hangingPunct="1">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（注明：班级、姓名、学号）</a:t>
            </a:r>
            <a:endParaRPr lang="zh-CN" altLang="en-US" sz="24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endParaRPr lang="zh-CN" altLang="en-US" sz="3200" b="1" dirty="0">
              <a:latin typeface="宋体" panose="02010600030101010101" pitchFamily="2" charset="-122"/>
              <a:cs typeface="宋体" panose="02010600030101010101" pitchFamily="2" charset="-122"/>
            </a:endParaRPr>
          </a:p>
          <a:p>
            <a:pPr algn="l">
              <a:lnSpc>
                <a:spcPct val="150000"/>
              </a:lnSpc>
              <a:buFont typeface="Wingdings" panose="05000000000000000000" pitchFamily="2" charset="2"/>
              <a:buNone/>
            </a:pPr>
            <a:r>
              <a:rPr lang="zh-CN" altLang="en-US" sz="2800" b="1" dirty="0">
                <a:solidFill>
                  <a:srgbClr val="C30000"/>
                </a:solidFill>
                <a:latin typeface="宋体" panose="02010600030101010101" pitchFamily="2" charset="-122"/>
                <a:cs typeface="宋体" panose="02010600030101010101" pitchFamily="2" charset="-122"/>
                <a:sym typeface="+mn-ea"/>
              </a:rPr>
              <a:t>1. 溢流阀上的阻尼小孔堵塞后会发生什么现象？</a:t>
            </a:r>
          </a:p>
          <a:p>
            <a:pPr algn="l">
              <a:lnSpc>
                <a:spcPct val="150000"/>
              </a:lnSpc>
              <a:buFont typeface="Wingdings" panose="05000000000000000000" pitchFamily="2" charset="2"/>
              <a:buNone/>
            </a:pPr>
            <a:endParaRPr lang="zh-CN" altLang="en-US" sz="2800" b="1" dirty="0">
              <a:solidFill>
                <a:srgbClr val="C30000"/>
              </a:solidFill>
              <a:latin typeface="宋体" panose="02010600030101010101" pitchFamily="2" charset="-122"/>
              <a:cs typeface="宋体" panose="02010600030101010101" pitchFamily="2" charset="-122"/>
              <a:sym typeface="+mn-ea"/>
            </a:endParaRPr>
          </a:p>
          <a:p>
            <a:pPr algn="l">
              <a:lnSpc>
                <a:spcPct val="150000"/>
              </a:lnSpc>
              <a:buFont typeface="Wingdings" panose="05000000000000000000" pitchFamily="2" charset="2"/>
              <a:buNone/>
            </a:pPr>
            <a:r>
              <a:rPr lang="en-US" altLang="zh-CN" sz="2800" b="1" dirty="0">
                <a:solidFill>
                  <a:srgbClr val="C30000"/>
                </a:solidFill>
                <a:latin typeface="宋体" panose="02010600030101010101" pitchFamily="2" charset="-122"/>
                <a:cs typeface="宋体" panose="02010600030101010101" pitchFamily="2" charset="-122"/>
                <a:sym typeface="+mn-ea"/>
              </a:rPr>
              <a:t>2. </a:t>
            </a:r>
            <a:r>
              <a:rPr lang="zh-CN" altLang="en-US" sz="2800" b="1" dirty="0">
                <a:solidFill>
                  <a:srgbClr val="C30000"/>
                </a:solidFill>
                <a:latin typeface="宋体" panose="02010600030101010101" pitchFamily="2" charset="-122"/>
                <a:cs typeface="宋体" panose="02010600030101010101" pitchFamily="2" charset="-122"/>
                <a:sym typeface="+mn-ea"/>
              </a:rPr>
              <a:t>溢流阀、减压阀、内控外泄顺序阀的区别？  </a:t>
            </a: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731943" y="1163862"/>
            <a:ext cx="723749" cy="10710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767080" y="919480"/>
            <a:ext cx="7612380" cy="516890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7</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1269765" y="1262877"/>
            <a:ext cx="6888315" cy="526224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a:t>
            </a:r>
            <a:endParaRPr lang="zh-CN" altLang="en-US" sz="3200" b="1" dirty="0">
              <a:latin typeface="宋体" panose="02010600030101010101" pitchFamily="2" charset="-122"/>
              <a:cs typeface="宋体" panose="02010600030101010101" pitchFamily="2" charset="-122"/>
            </a:endParaRPr>
          </a:p>
          <a:p>
            <a:pPr algn="ctr" eaLnBrk="1" hangingPunct="1">
              <a:buFont typeface="Wingdings" panose="05000000000000000000" pitchFamily="2" charset="2"/>
              <a:buNone/>
            </a:pPr>
            <a:endParaRPr lang="zh-CN" altLang="en-US" sz="2400" b="1" dirty="0">
              <a:latin typeface="宋体" panose="02010600030101010101" pitchFamily="2" charset="-122"/>
              <a:cs typeface="宋体" panose="02010600030101010101" pitchFamily="2" charset="-122"/>
              <a:sym typeface="+mn-ea"/>
            </a:endParaRPr>
          </a:p>
          <a:p>
            <a:pPr algn="ctr" eaLnBrk="1" hangingPunct="1">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（注明：班级、姓名、学号）</a:t>
            </a:r>
            <a:endParaRPr lang="zh-CN" altLang="en-US" sz="24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endParaRPr lang="zh-CN" altLang="en-US" sz="3200" b="1" dirty="0">
              <a:latin typeface="宋体" panose="02010600030101010101" pitchFamily="2" charset="-122"/>
              <a:cs typeface="宋体" panose="02010600030101010101" pitchFamily="2" charset="-122"/>
            </a:endParaRPr>
          </a:p>
          <a:p>
            <a:pPr>
              <a:lnSpc>
                <a:spcPct val="150000"/>
              </a:lnSpc>
              <a:buFont typeface="Wingdings" panose="05000000000000000000" pitchFamily="2" charset="2"/>
              <a:buNone/>
            </a:pPr>
            <a:r>
              <a:rPr lang="zh-CN" altLang="en-US" sz="2800" b="1" dirty="0">
                <a:solidFill>
                  <a:schemeClr val="accent2"/>
                </a:solidFill>
                <a:sym typeface="+mn-ea"/>
              </a:rPr>
              <a:t>1. 根据液压阀的用途来分类，可以将阀分成哪几类？每一类阀又有哪几种阀组成？</a:t>
            </a:r>
          </a:p>
          <a:p>
            <a:pPr>
              <a:lnSpc>
                <a:spcPct val="150000"/>
              </a:lnSpc>
              <a:buFont typeface="Wingdings" panose="05000000000000000000" pitchFamily="2" charset="2"/>
              <a:buNone/>
            </a:pPr>
            <a:endParaRPr lang="zh-CN" altLang="en-US" sz="2800" b="1" dirty="0">
              <a:solidFill>
                <a:schemeClr val="accent2"/>
              </a:solidFill>
              <a:sym typeface="+mn-ea"/>
            </a:endParaRPr>
          </a:p>
          <a:p>
            <a:pPr>
              <a:lnSpc>
                <a:spcPct val="150000"/>
              </a:lnSpc>
              <a:buFont typeface="Wingdings" panose="05000000000000000000" pitchFamily="2" charset="2"/>
              <a:buNone/>
            </a:pPr>
            <a:r>
              <a:rPr lang="zh-CN" altLang="en-US" sz="2800" b="1" dirty="0">
                <a:solidFill>
                  <a:schemeClr val="accent2"/>
                </a:solidFill>
                <a:sym typeface="+mn-ea"/>
              </a:rPr>
              <a:t>2. 对液压阀的基本要求是什么？ </a:t>
            </a:r>
          </a:p>
          <a:p>
            <a:pPr eaLnBrk="1" hangingPunct="1">
              <a:buFont typeface="Wingdings" panose="05000000000000000000" pitchFamily="2" charset="2"/>
              <a:buNone/>
            </a:pPr>
            <a:endParaRPr lang="zh-CN" altLang="en-US" sz="28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1126913" y="1262922"/>
            <a:ext cx="723749" cy="10710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139065" y="476250"/>
            <a:ext cx="8915400" cy="599630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70</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203835" y="479425"/>
            <a:ext cx="561975" cy="831850"/>
          </a:xfrm>
          <a:prstGeom prst="rect">
            <a:avLst/>
          </a:prstGeom>
        </p:spPr>
      </p:pic>
      <p:sp>
        <p:nvSpPr>
          <p:cNvPr id="9" name="文本框 8"/>
          <p:cNvSpPr txBox="1"/>
          <p:nvPr/>
        </p:nvSpPr>
        <p:spPr>
          <a:xfrm>
            <a:off x="332740" y="479425"/>
            <a:ext cx="8569960" cy="658558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课堂作业答案</a:t>
            </a:r>
          </a:p>
          <a:p>
            <a:pPr algn="ctr" eaLnBrk="1" hangingPunct="1">
              <a:buFont typeface="Wingdings" panose="05000000000000000000" pitchFamily="2" charset="2"/>
              <a:buNone/>
            </a:pPr>
            <a:endParaRPr lang="zh-CN" altLang="en-US" sz="2400" b="1" dirty="0">
              <a:latin typeface="宋体" panose="02010600030101010101" pitchFamily="2" charset="-122"/>
              <a:cs typeface="宋体" panose="02010600030101010101" pitchFamily="2" charset="-122"/>
            </a:endParaRPr>
          </a:p>
          <a:p>
            <a:pPr algn="just">
              <a:lnSpc>
                <a:spcPct val="125000"/>
              </a:lnSpc>
              <a:buFont typeface="Wingdings" panose="05000000000000000000" pitchFamily="2" charset="2"/>
              <a:buNone/>
            </a:pPr>
            <a:r>
              <a:rPr lang="zh-CN" altLang="en-US" sz="2400" b="1" dirty="0">
                <a:solidFill>
                  <a:srgbClr val="C30000"/>
                </a:solidFill>
                <a:latin typeface="宋体" panose="02010600030101010101" pitchFamily="2" charset="-122"/>
                <a:cs typeface="宋体" panose="02010600030101010101" pitchFamily="2" charset="-122"/>
                <a:sym typeface="+mn-ea"/>
              </a:rPr>
              <a:t>1. 先导溢流阀上的阻尼小孔堵塞后会发生什么现象？</a:t>
            </a:r>
          </a:p>
          <a:p>
            <a:pPr algn="just">
              <a:lnSpc>
                <a:spcPct val="125000"/>
              </a:lnSpc>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答：油液不能通过主阀到达先导阀，先导阀失去作用；主阀阀芯在油液压差作用下完全开启溢流。</a:t>
            </a:r>
          </a:p>
          <a:p>
            <a:pPr algn="just">
              <a:lnSpc>
                <a:spcPct val="125000"/>
              </a:lnSpc>
              <a:buFont typeface="Wingdings" panose="05000000000000000000" pitchFamily="2" charset="2"/>
              <a:buNone/>
            </a:pPr>
            <a:r>
              <a:rPr lang="en-US" altLang="zh-CN" sz="2400" b="1" dirty="0">
                <a:solidFill>
                  <a:srgbClr val="C30000"/>
                </a:solidFill>
                <a:latin typeface="宋体" panose="02010600030101010101" pitchFamily="2" charset="-122"/>
                <a:cs typeface="宋体" panose="02010600030101010101" pitchFamily="2" charset="-122"/>
                <a:sym typeface="+mn-ea"/>
              </a:rPr>
              <a:t>2. </a:t>
            </a:r>
            <a:r>
              <a:rPr lang="zh-CN" altLang="en-US" sz="2400" b="1" dirty="0">
                <a:solidFill>
                  <a:srgbClr val="C30000"/>
                </a:solidFill>
                <a:latin typeface="宋体" panose="02010600030101010101" pitchFamily="2" charset="-122"/>
                <a:cs typeface="宋体" panose="02010600030101010101" pitchFamily="2" charset="-122"/>
                <a:sym typeface="+mn-ea"/>
              </a:rPr>
              <a:t>溢流阀、减压阀的区别是什么？</a:t>
            </a:r>
          </a:p>
          <a:p>
            <a:pPr algn="just">
              <a:lnSpc>
                <a:spcPct val="125000"/>
              </a:lnSpc>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答：</a:t>
            </a:r>
            <a:r>
              <a:rPr lang="en-US" altLang="zh-CN" sz="2400" b="1" dirty="0">
                <a:latin typeface="宋体" panose="02010600030101010101" pitchFamily="2" charset="-122"/>
                <a:cs typeface="宋体" panose="02010600030101010101" pitchFamily="2" charset="-122"/>
                <a:sym typeface="+mn-ea"/>
              </a:rPr>
              <a:t>1)</a:t>
            </a:r>
            <a:r>
              <a:rPr lang="zh-CN" altLang="en-US" sz="2400" b="1" dirty="0">
                <a:latin typeface="宋体" panose="02010600030101010101" pitchFamily="2" charset="-122"/>
                <a:cs typeface="宋体" panose="02010600030101010101" pitchFamily="2" charset="-122"/>
                <a:sym typeface="+mn-ea"/>
              </a:rPr>
              <a:t>减压阀为出口压力控制，保证出口压力为定值；溢流阀为进口压力控制，保证进口压力恒定。</a:t>
            </a:r>
          </a:p>
          <a:p>
            <a:pPr algn="just">
              <a:lnSpc>
                <a:spcPct val="125000"/>
              </a:lnSpc>
              <a:buFont typeface="Wingdings" panose="05000000000000000000" pitchFamily="2" charset="2"/>
              <a:buNone/>
            </a:pPr>
            <a:r>
              <a:rPr lang="en-US" altLang="zh-CN" sz="2400" b="1" dirty="0">
                <a:latin typeface="宋体" panose="02010600030101010101" pitchFamily="2" charset="-122"/>
                <a:cs typeface="宋体" panose="02010600030101010101" pitchFamily="2" charset="-122"/>
                <a:sym typeface="+mn-ea"/>
              </a:rPr>
              <a:t>2)</a:t>
            </a:r>
            <a:r>
              <a:rPr lang="zh-CN" altLang="en-US" sz="2400" b="1" dirty="0">
                <a:latin typeface="宋体" panose="02010600030101010101" pitchFamily="2" charset="-122"/>
                <a:cs typeface="宋体" panose="02010600030101010101" pitchFamily="2" charset="-122"/>
                <a:sym typeface="+mn-ea"/>
              </a:rPr>
              <a:t>减压阀阀口常开，进出口油相通；溢流阀阀口常闭，进出油口部通。</a:t>
            </a:r>
          </a:p>
          <a:p>
            <a:pPr algn="just">
              <a:lnSpc>
                <a:spcPct val="125000"/>
              </a:lnSpc>
              <a:buFont typeface="Wingdings" panose="05000000000000000000" pitchFamily="2" charset="2"/>
              <a:buNone/>
            </a:pPr>
            <a:r>
              <a:rPr lang="en-US" altLang="zh-CN" sz="2400" b="1" dirty="0">
                <a:latin typeface="宋体" panose="02010600030101010101" pitchFamily="2" charset="-122"/>
                <a:cs typeface="宋体" panose="02010600030101010101" pitchFamily="2" charset="-122"/>
                <a:sym typeface="+mn-ea"/>
              </a:rPr>
              <a:t>3)</a:t>
            </a:r>
            <a:r>
              <a:rPr lang="zh-CN" altLang="en-US" sz="2400" b="1" dirty="0">
                <a:latin typeface="宋体" panose="02010600030101010101" pitchFamily="2" charset="-122"/>
                <a:cs typeface="宋体" panose="02010600030101010101" pitchFamily="2" charset="-122"/>
                <a:sym typeface="+mn-ea"/>
              </a:rPr>
              <a:t>减压阀出口压力油去工作，压力不等于零，先导阀弹簧腔的泄漏油需单独引回油箱；溢流阀的出口直接接回油箱，因此先导阀弹簧腔的泄漏油经阀体内流道内泄至出口。</a:t>
            </a:r>
            <a:endParaRPr lang="en-US" altLang="zh-CN" sz="2400" b="1" dirty="0">
              <a:latin typeface="宋体" panose="02010600030101010101" pitchFamily="2" charset="-122"/>
              <a:cs typeface="宋体" panose="02010600030101010101" pitchFamily="2" charset="-122"/>
              <a:sym typeface="+mn-ea"/>
            </a:endParaRPr>
          </a:p>
          <a:p>
            <a:pPr lvl="1">
              <a:lnSpc>
                <a:spcPct val="150000"/>
              </a:lnSpc>
            </a:pPr>
            <a:endParaRPr lang="zh-CN" altLang="en-US" sz="2400" b="1" dirty="0">
              <a:latin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9" name="灯片编号占位符 3"/>
          <p:cNvSpPr txBox="1">
            <a:spLocks noGrp="1"/>
          </p:cNvSpPr>
          <p:nvPr/>
        </p:nvSpPr>
        <p:spPr>
          <a:xfrm>
            <a:off x="4320540" y="6604635"/>
            <a:ext cx="38989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71</a:t>
            </a:fld>
            <a:endParaRPr lang="en-US" altLang="zh-CN" sz="1400" dirty="0">
              <a:solidFill>
                <a:srgbClr val="253947"/>
              </a:solidFill>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6" name="矩形 5"/>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5" y="643255"/>
            <a:ext cx="8809355" cy="3415665"/>
            <a:chOff x="-20" y="1123"/>
            <a:chExt cx="13648" cy="5379"/>
          </a:xfrm>
        </p:grpSpPr>
        <p:sp>
          <p:nvSpPr>
            <p:cNvPr id="38916" name="圆角矩形 3"/>
            <p:cNvSpPr/>
            <p:nvPr/>
          </p:nvSpPr>
          <p:spPr>
            <a:xfrm>
              <a:off x="-20" y="1123"/>
              <a:ext cx="12741" cy="4697"/>
            </a:xfrm>
            <a:prstGeom prst="roundRect">
              <a:avLst>
                <a:gd name="adj" fmla="val 0"/>
              </a:avLst>
            </a:prstGeom>
            <a:solidFill>
              <a:schemeClr val="accent1">
                <a:lumMod val="20000"/>
                <a:lumOff val="80000"/>
              </a:schemeClr>
            </a:solidFill>
            <a:ln w="9525" cap="flat" cmpd="sng">
              <a:noFill/>
              <a:prstDash val="dash"/>
              <a:headEnd type="none" w="med" len="med"/>
              <a:tailEnd type="none" w="med" len="med"/>
            </a:ln>
          </p:spPr>
          <p:txBody>
            <a:bodyPr/>
            <a:lstStyle/>
            <a:p>
              <a:endParaRPr lang="zh-CN" altLang="en-US" dirty="0">
                <a:solidFill>
                  <a:schemeClr val="accent1"/>
                </a:solidFill>
                <a:latin typeface="Arial" panose="020B0604020202020204" pitchFamily="34" charset="0"/>
              </a:endParaRPr>
            </a:p>
          </p:txBody>
        </p:sp>
        <p:sp>
          <p:nvSpPr>
            <p:cNvPr id="18" name="矩形 17"/>
            <p:cNvSpPr/>
            <p:nvPr/>
          </p:nvSpPr>
          <p:spPr>
            <a:xfrm>
              <a:off x="12721" y="1123"/>
              <a:ext cx="907" cy="469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51" y="1124"/>
              <a:ext cx="11400" cy="5378"/>
            </a:xfrm>
            <a:prstGeom prst="rect">
              <a:avLst/>
            </a:prstGeom>
            <a:noFill/>
          </p:spPr>
          <p:txBody>
            <a:bodyPr wrap="square" rtlCol="0" anchor="t">
              <a:spAutoFit/>
            </a:bodyPr>
            <a:lstStyle/>
            <a:p>
              <a:pPr marL="342900" marR="0" lvl="0" indent="-342900" algn="just" rtl="0" eaLnBrk="1" hangingPunct="1">
                <a:lnSpc>
                  <a:spcPct val="150000"/>
                </a:lnSpc>
                <a:spcBef>
                  <a:spcPct val="20000"/>
                </a:spcBef>
                <a:buClrTx/>
                <a:buSzTx/>
                <a:buFont typeface="Wingdings" panose="05000000000000000000" charset="0"/>
                <a:buChar char="u"/>
              </a:pPr>
              <a:r>
                <a:rPr lang="zh-CN" altLang="en-US" sz="2400" b="1" dirty="0">
                  <a:solidFill>
                    <a:srgbClr val="C00000"/>
                  </a:solidFill>
                  <a:latin typeface="宋体" panose="02010600030101010101" pitchFamily="2" charset="-122"/>
                  <a:cs typeface="宋体" panose="02010600030101010101" pitchFamily="2" charset="-122"/>
                  <a:sym typeface="+mn-ea"/>
                </a:rPr>
                <a:t>流量控制阀</a:t>
              </a:r>
            </a:p>
            <a:p>
              <a:pPr marL="342900" indent="-342900" algn="just" eaLnBrk="1" hangingPunct="1">
                <a:lnSpc>
                  <a:spcPct val="150000"/>
                </a:lnSpc>
                <a:buFont typeface="Arial" panose="020B0604020202020204" pitchFamily="34" charset="0"/>
                <a:buChar char="•"/>
              </a:pPr>
              <a:r>
                <a:rPr lang="zh-CN" altLang="en-US" sz="2400" b="1" dirty="0">
                  <a:latin typeface="宋体" panose="02010600030101010101" pitchFamily="2" charset="-122"/>
                  <a:cs typeface="宋体" panose="02010600030101010101" pitchFamily="2" charset="-122"/>
                  <a:sym typeface="+mn-ea"/>
                </a:rPr>
                <a:t>流量控制阀</a:t>
              </a:r>
              <a:r>
                <a:rPr lang="en-US" altLang="zh-CN" sz="2400" b="1" dirty="0">
                  <a:latin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cs typeface="宋体" panose="02010600030101010101" pitchFamily="2" charset="-122"/>
                  <a:sym typeface="+mn-ea"/>
                </a:rPr>
                <a:t>是</a:t>
              </a:r>
              <a:r>
                <a:rPr lang="zh-CN" altLang="en-US" sz="2400" b="1" dirty="0">
                  <a:solidFill>
                    <a:srgbClr val="C00000"/>
                  </a:solidFill>
                  <a:latin typeface="宋体" panose="02010600030101010101" pitchFamily="2" charset="-122"/>
                  <a:cs typeface="宋体" panose="02010600030101010101" pitchFamily="2" charset="-122"/>
                  <a:sym typeface="+mn-ea"/>
                </a:rPr>
                <a:t>通过改变阀口大小来改变液阻，从而实现流量调节的阀。</a:t>
              </a:r>
            </a:p>
            <a:p>
              <a:pPr marL="342900" indent="-342900" algn="just" eaLnBrk="1" hangingPunct="1">
                <a:lnSpc>
                  <a:spcPct val="150000"/>
                </a:lnSpc>
                <a:buFont typeface="Arial" panose="020B0604020202020204" pitchFamily="34" charset="0"/>
                <a:buChar char="•"/>
              </a:pPr>
              <a:r>
                <a:rPr sz="2400" b="1" dirty="0">
                  <a:latin typeface="宋体" panose="02010600030101010101" pitchFamily="2" charset="-122"/>
                  <a:cs typeface="宋体" panose="02010600030101010101" pitchFamily="2" charset="-122"/>
                  <a:sym typeface="+mn-ea"/>
                </a:rPr>
                <a:t>普通流量控制阀包括：</a:t>
              </a:r>
              <a:endParaRPr sz="2400" b="1" dirty="0">
                <a:latin typeface="宋体" panose="02010600030101010101" pitchFamily="2" charset="-122"/>
                <a:ea typeface="宋体" panose="02010600030101010101" pitchFamily="2" charset="-122"/>
                <a:cs typeface="宋体" panose="02010600030101010101" pitchFamily="2" charset="-122"/>
                <a:sym typeface="+mn-ea"/>
              </a:endParaRPr>
            </a:p>
            <a:p>
              <a:pPr marL="109855" indent="0" algn="just" defTabSz="914400" eaLnBrk="0" fontAlgn="auto" hangingPunct="0">
                <a:lnSpc>
                  <a:spcPct val="150000"/>
                </a:lnSpc>
                <a:spcBef>
                  <a:spcPts val="0"/>
                </a:spcBef>
                <a:spcAft>
                  <a:spcPts val="0"/>
                </a:spcAft>
                <a:buClrTx/>
                <a:buSzTx/>
                <a:buNone/>
                <a:defRPr/>
              </a:pPr>
              <a:r>
                <a:rPr sz="2400" b="1" dirty="0">
                  <a:latin typeface="宋体" panose="02010600030101010101" pitchFamily="2" charset="-122"/>
                  <a:cs typeface="宋体" panose="02010600030101010101" pitchFamily="2" charset="-122"/>
                  <a:sym typeface="+mn-ea"/>
                </a:rPr>
                <a:t>  节流阀、调速阀、溢流节流阀、分流集流阀。</a:t>
              </a:r>
              <a:endParaRPr sz="2400" b="1" dirty="0">
                <a:latin typeface="宋体" panose="02010600030101010101" pitchFamily="2" charset="-122"/>
                <a:ea typeface="宋体" panose="02010600030101010101" pitchFamily="2" charset="-122"/>
                <a:cs typeface="宋体" panose="02010600030101010101" pitchFamily="2" charset="-122"/>
                <a:sym typeface="+mn-ea"/>
              </a:endParaRPr>
            </a:p>
            <a:p>
              <a:pPr marL="342900" indent="-342900" algn="just" eaLnBrk="1" hangingPunct="1">
                <a:lnSpc>
                  <a:spcPct val="150000"/>
                </a:lnSpc>
                <a:buFont typeface="Arial" panose="020B0604020202020204" pitchFamily="34" charset="0"/>
                <a:buChar char="•"/>
              </a:pPr>
              <a:endParaRPr sz="2400" b="1" dirty="0">
                <a:latin typeface="宋体" panose="02010600030101010101" pitchFamily="2" charset="-122"/>
                <a:cs typeface="宋体" panose="02010600030101010101" pitchFamily="2" charset="-122"/>
                <a:sym typeface="+mn-ea"/>
              </a:endParaRPr>
            </a:p>
          </p:txBody>
        </p:sp>
      </p:grpSp>
      <p:pic>
        <p:nvPicPr>
          <p:cNvPr id="62468" name="Picture 4" descr="阀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515745" y="3625850"/>
            <a:ext cx="2498090" cy="3119755"/>
          </a:xfrm>
          <a:prstGeom prst="rect">
            <a:avLst/>
          </a:prstGeom>
          <a:noFill/>
          <a:ln w="9525">
            <a:noFill/>
          </a:ln>
        </p:spPr>
      </p:pic>
      <p:pic>
        <p:nvPicPr>
          <p:cNvPr id="62469" name="Picture 5" descr="阀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4848860" y="3625850"/>
            <a:ext cx="3375660" cy="3232150"/>
          </a:xfrm>
          <a:prstGeom prst="rect">
            <a:avLst/>
          </a:prstGeom>
          <a:noFill/>
          <a:ln w="9525">
            <a:noFill/>
          </a:ln>
        </p:spPr>
      </p:pic>
      <p:pic>
        <p:nvPicPr>
          <p:cNvPr id="7" name="图片 6" descr="页脚"/>
          <p:cNvPicPr>
            <a:picLocks noChangeAspect="1"/>
          </p:cNvPicPr>
          <p:nvPr/>
        </p:nvPicPr>
        <p:blipFill>
          <a:blip r:embed="rId5"/>
          <a:srcRect l="7567" r="2701"/>
          <a:stretch>
            <a:fillRect/>
          </a:stretch>
        </p:blipFill>
        <p:spPr>
          <a:xfrm>
            <a:off x="-13335" y="6089015"/>
            <a:ext cx="9171940" cy="976630"/>
          </a:xfrm>
          <a:prstGeom prst="rect">
            <a:avLst/>
          </a:prstGeom>
        </p:spPr>
      </p:pic>
      <p:sp>
        <p:nvSpPr>
          <p:cNvPr id="62470" name="Text Box 6"/>
          <p:cNvSpPr txBox="1"/>
          <p:nvPr/>
        </p:nvSpPr>
        <p:spPr>
          <a:xfrm>
            <a:off x="734695" y="4249420"/>
            <a:ext cx="549275" cy="1447800"/>
          </a:xfrm>
          <a:prstGeom prst="rect">
            <a:avLst/>
          </a:prstGeom>
          <a:noFill/>
          <a:ln w="9525">
            <a:noFill/>
          </a:ln>
        </p:spPr>
        <p:txBody>
          <a:bodyPr vert="eaVert">
            <a:spAutoFit/>
          </a:bodyPr>
          <a:lstStyle/>
          <a:p>
            <a:pPr eaLnBrk="1" hangingPunct="1">
              <a:spcBef>
                <a:spcPct val="50000"/>
              </a:spcBef>
            </a:pPr>
            <a:r>
              <a:rPr lang="zh-CN" altLang="en-US" sz="2400" b="1" dirty="0">
                <a:latin typeface="Arial" panose="020B0604020202020204" pitchFamily="34" charset="0"/>
              </a:rPr>
              <a:t>节流阀</a:t>
            </a:r>
          </a:p>
        </p:txBody>
      </p:sp>
      <p:sp>
        <p:nvSpPr>
          <p:cNvPr id="62471" name="Text Box 7"/>
          <p:cNvSpPr txBox="1"/>
          <p:nvPr/>
        </p:nvSpPr>
        <p:spPr>
          <a:xfrm>
            <a:off x="8242935" y="4249420"/>
            <a:ext cx="549275" cy="1066800"/>
          </a:xfrm>
          <a:prstGeom prst="rect">
            <a:avLst/>
          </a:prstGeom>
          <a:noFill/>
          <a:ln w="9525">
            <a:noFill/>
          </a:ln>
        </p:spPr>
        <p:txBody>
          <a:bodyPr vert="eaVert">
            <a:spAutoFit/>
          </a:bodyPr>
          <a:lstStyle/>
          <a:p>
            <a:pPr eaLnBrk="1" hangingPunct="1">
              <a:spcBef>
                <a:spcPct val="50000"/>
              </a:spcBef>
            </a:pPr>
            <a:r>
              <a:rPr lang="zh-CN" altLang="en-US" sz="2400" b="1" dirty="0">
                <a:latin typeface="Arial" panose="020B0604020202020204" pitchFamily="34" charset="0"/>
              </a:rPr>
              <a:t>调速阀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animEffect transition="in" filter="blinds(horizontal)">
                                      <p:cBhvr>
                                        <p:cTn id="7" dur="500"/>
                                        <p:tgtEl>
                                          <p:spTgt spid="6246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2469"/>
                                        </p:tgtEl>
                                        <p:attrNameLst>
                                          <p:attrName>style.visibility</p:attrName>
                                        </p:attrNameLst>
                                      </p:cBhvr>
                                      <p:to>
                                        <p:strVal val="visible"/>
                                      </p:to>
                                    </p:set>
                                    <p:animEffect transition="in" filter="blinds(horizontal)">
                                      <p:cBhvr>
                                        <p:cTn id="12" dur="500"/>
                                        <p:tgtEl>
                                          <p:spTgt spid="62469"/>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62470"/>
                                        </p:tgtEl>
                                        <p:attrNameLst>
                                          <p:attrName>style.visibility</p:attrName>
                                        </p:attrNameLst>
                                      </p:cBhvr>
                                      <p:to>
                                        <p:strVal val="visible"/>
                                      </p:to>
                                    </p:set>
                                    <p:animEffect transition="in" filter="blinds(horizontal)">
                                      <p:cBhvr>
                                        <p:cTn id="16" dur="500"/>
                                        <p:tgtEl>
                                          <p:spTgt spid="62470"/>
                                        </p:tgtEl>
                                      </p:cBhvr>
                                    </p:animEffect>
                                  </p:childTnLst>
                                </p:cTn>
                              </p:par>
                            </p:childTnLst>
                          </p:cTn>
                        </p:par>
                        <p:par>
                          <p:cTn id="17" fill="hold">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62471"/>
                                        </p:tgtEl>
                                        <p:attrNameLst>
                                          <p:attrName>style.visibility</p:attrName>
                                        </p:attrNameLst>
                                      </p:cBhvr>
                                      <p:to>
                                        <p:strVal val="visible"/>
                                      </p:to>
                                    </p:set>
                                    <p:animEffect transition="in" filter="blinds(horizontal)">
                                      <p:cBhvr>
                                        <p:cTn id="20" dur="500"/>
                                        <p:tgtEl>
                                          <p:spTgt spid="62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p:bldP spid="62471"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72</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12700" y="6106160"/>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6" name="组合 5"/>
          <p:cNvGrpSpPr/>
          <p:nvPr/>
        </p:nvGrpSpPr>
        <p:grpSpPr>
          <a:xfrm>
            <a:off x="1995170" y="569595"/>
            <a:ext cx="5170805" cy="730885"/>
            <a:chOff x="1989" y="897"/>
            <a:chExt cx="10648" cy="1151"/>
          </a:xfrm>
        </p:grpSpPr>
        <p:sp>
          <p:nvSpPr>
            <p:cNvPr id="9" name="Freeform 6"/>
            <p:cNvSpPr/>
            <p:nvPr/>
          </p:nvSpPr>
          <p:spPr>
            <a:xfrm>
              <a:off x="1989" y="897"/>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a:p>
          </p:txBody>
        </p:sp>
        <p:sp>
          <p:nvSpPr>
            <p:cNvPr id="10" name="Freeform 7"/>
            <p:cNvSpPr/>
            <p:nvPr/>
          </p:nvSpPr>
          <p:spPr>
            <a:xfrm>
              <a:off x="2019" y="1044"/>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a:p>
          </p:txBody>
        </p:sp>
        <p:sp>
          <p:nvSpPr>
            <p:cNvPr id="11" name="文本框 10"/>
            <p:cNvSpPr txBox="1"/>
            <p:nvPr/>
          </p:nvSpPr>
          <p:spPr>
            <a:xfrm>
              <a:off x="2755" y="919"/>
              <a:ext cx="8766" cy="1016"/>
            </a:xfrm>
            <a:prstGeom prst="rect">
              <a:avLst/>
            </a:prstGeom>
            <a:noFill/>
          </p:spPr>
          <p:txBody>
            <a:bodyPr wrap="square" rtlCol="0" anchor="t">
              <a:spAutoFit/>
            </a:bodyPr>
            <a:lstStyle/>
            <a:p>
              <a:pPr algn="ctr"/>
              <a:r>
                <a:rPr lang="zh-CN" altLang="en-US" sz="3600" b="1" dirty="0">
                  <a:solidFill>
                    <a:srgbClr val="111E2C"/>
                  </a:solidFill>
                  <a:latin typeface="Hiragino Sans GB W6" panose="020B0300000000000000" charset="-122"/>
                  <a:ea typeface="Hiragino Sans GB W6" panose="020B0300000000000000" charset="-122"/>
                  <a:sym typeface="+mn-ea"/>
                </a:rPr>
                <a:t>流量控制原理</a:t>
              </a:r>
            </a:p>
          </p:txBody>
        </p:sp>
      </p:grpSp>
      <p:sp>
        <p:nvSpPr>
          <p:cNvPr id="19" name="圆角矩形 3"/>
          <p:cNvSpPr/>
          <p:nvPr/>
        </p:nvSpPr>
        <p:spPr>
          <a:xfrm>
            <a:off x="148590" y="1300480"/>
            <a:ext cx="8863330" cy="5304790"/>
          </a:xfrm>
          <a:prstGeom prst="roundRect">
            <a:avLst>
              <a:gd name="adj" fmla="val 4486"/>
            </a:avLst>
          </a:prstGeom>
          <a:solidFill>
            <a:schemeClr val="accent1">
              <a:lumMod val="20000"/>
              <a:lumOff val="80000"/>
              <a:alpha val="4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dirty="0">
              <a:solidFill>
                <a:schemeClr val="accent1"/>
              </a:solidFill>
              <a:latin typeface="Arial" panose="020B0604020202020204" pitchFamily="34" charset="0"/>
            </a:endParaRPr>
          </a:p>
        </p:txBody>
      </p:sp>
      <p:sp>
        <p:nvSpPr>
          <p:cNvPr id="20" name="Rectangle 3"/>
          <p:cNvSpPr>
            <a:spLocks noGrp="1"/>
          </p:cNvSpPr>
          <p:nvPr>
            <p:ph idx="1"/>
          </p:nvPr>
        </p:nvSpPr>
        <p:spPr>
          <a:xfrm>
            <a:off x="332105" y="1300480"/>
            <a:ext cx="8679815" cy="5147945"/>
          </a:xfrm>
        </p:spPr>
        <p:txBody>
          <a:bodyPr vert="horz" wrap="square" lIns="91440" tIns="45720" rIns="91440" bIns="45720" anchor="t"/>
          <a:lstStyle/>
          <a:p>
            <a:pPr marL="452755" marR="0" lvl="0" algn="l" defTabSz="914400" rtl="0" eaLnBrk="1" fontAlgn="auto" latinLnBrk="0" hangingPunct="1">
              <a:lnSpc>
                <a:spcPct val="150000"/>
              </a:lnSpc>
              <a:spcBef>
                <a:spcPct val="20000"/>
              </a:spcBef>
              <a:spcAft>
                <a:spcPts val="0"/>
              </a:spcAft>
              <a:buClrTx/>
              <a:buSzTx/>
              <a:defRPr/>
            </a:pPr>
            <a:r>
              <a:rPr lang="zh-CN" altLang="en-US" sz="2000" b="1" noProof="0">
                <a:ln>
                  <a:noFill/>
                </a:ln>
                <a:effectLst/>
                <a:uLnTx/>
                <a:uFillTx/>
                <a:sym typeface="+mn-ea"/>
              </a:rPr>
              <a:t>流经薄壁小孔的流量        </a:t>
            </a:r>
            <a:r>
              <a:rPr lang="en-US" altLang="zh-CN" sz="2000" b="1" baseline="30000" noProof="0">
                <a:ln>
                  <a:noFill/>
                </a:ln>
                <a:effectLst/>
                <a:uLnTx/>
                <a:uFillTx/>
                <a:sym typeface="+mn-ea"/>
              </a:rPr>
              <a:t>         </a:t>
            </a:r>
            <a:endParaRPr kumimoji="0" lang="en-US" altLang="zh-CN" sz="2000" b="1" i="0" u="none" strike="noStrike" kern="1200" cap="none" spc="0" normalizeH="0" baseline="30000" noProof="0">
              <a:ln>
                <a:noFill/>
              </a:ln>
              <a:solidFill>
                <a:schemeClr val="tx1"/>
              </a:solidFill>
              <a:effectLst/>
              <a:uLnTx/>
              <a:uFillTx/>
              <a:latin typeface="+mn-lt"/>
              <a:ea typeface="+mn-ea"/>
              <a:cs typeface="+mn-cs"/>
            </a:endParaRPr>
          </a:p>
          <a:p>
            <a:pPr marL="452755" marR="0" lvl="0" algn="l" defTabSz="914400" rtl="0" eaLnBrk="1" fontAlgn="auto" latinLnBrk="0" hangingPunct="1">
              <a:lnSpc>
                <a:spcPct val="150000"/>
              </a:lnSpc>
              <a:spcBef>
                <a:spcPct val="20000"/>
              </a:spcBef>
              <a:spcAft>
                <a:spcPts val="0"/>
              </a:spcAft>
              <a:buClrTx/>
              <a:buSzTx/>
              <a:defRPr/>
            </a:pPr>
            <a:r>
              <a:rPr lang="zh-CN" altLang="en-US" sz="2000" b="1" noProof="0">
                <a:ln>
                  <a:noFill/>
                </a:ln>
                <a:effectLst/>
                <a:uLnTx/>
                <a:uFillTx/>
                <a:sym typeface="+mn-ea"/>
              </a:rPr>
              <a:t>流经细长孔的流量  </a:t>
            </a:r>
            <a:endParaRPr kumimoji="0" lang="en-US" altLang="zh-CN" sz="2000" b="1" i="0" u="none" strike="noStrike" kern="1200" cap="none" spc="0" normalizeH="0" baseline="0" noProof="0">
              <a:ln>
                <a:noFill/>
              </a:ln>
              <a:solidFill>
                <a:schemeClr val="tx1"/>
              </a:solidFill>
              <a:effectLst/>
              <a:uLnTx/>
              <a:uFillTx/>
              <a:latin typeface="+mn-lt"/>
              <a:ea typeface="+mn-ea"/>
              <a:cs typeface="+mn-cs"/>
            </a:endParaRPr>
          </a:p>
          <a:p>
            <a:pPr marL="452755" marR="0" lvl="0" algn="l" defTabSz="914400" rtl="0" eaLnBrk="1" fontAlgn="auto" latinLnBrk="0" hangingPunct="1">
              <a:lnSpc>
                <a:spcPct val="150000"/>
              </a:lnSpc>
              <a:spcBef>
                <a:spcPct val="20000"/>
              </a:spcBef>
              <a:spcAft>
                <a:spcPts val="0"/>
              </a:spcAft>
              <a:buClrTx/>
              <a:buSzTx/>
              <a:defRPr/>
            </a:pPr>
            <a:r>
              <a:rPr lang="zh-CN" altLang="en-US" sz="2000" b="1" noProof="0">
                <a:ln>
                  <a:noFill/>
                </a:ln>
                <a:effectLst/>
                <a:uLnTx/>
                <a:uFillTx/>
                <a:sym typeface="+mn-ea"/>
              </a:rPr>
              <a:t>综合两式得通用节流方程  </a:t>
            </a:r>
            <a:endParaRPr kumimoji="0" lang="zh-CN" altLang="en-US" sz="2000" b="1" i="0" u="none" strike="noStrike" kern="1200" cap="none" spc="0" normalizeH="0" baseline="0" noProof="0">
              <a:ln>
                <a:noFill/>
              </a:ln>
              <a:solidFill>
                <a:schemeClr val="tx1"/>
              </a:solidFill>
              <a:effectLst/>
              <a:uLnTx/>
              <a:uFillTx/>
              <a:latin typeface="+mn-lt"/>
              <a:ea typeface="+mn-ea"/>
              <a:cs typeface="+mn-cs"/>
            </a:endParaRPr>
          </a:p>
          <a:p>
            <a:pPr marL="365760" marR="0" lvl="0" indent="-255905" algn="l" defTabSz="914400" rtl="0" eaLnBrk="1" fontAlgn="auto" latinLnBrk="0" hangingPunct="1">
              <a:lnSpc>
                <a:spcPct val="150000"/>
              </a:lnSpc>
              <a:spcBef>
                <a:spcPct val="20000"/>
              </a:spcBef>
              <a:spcAft>
                <a:spcPts val="0"/>
              </a:spcAft>
              <a:buClrTx/>
              <a:buSzTx/>
              <a:buFont typeface="Wingdings" panose="05000000000000000000" pitchFamily="2" charset="2"/>
              <a:buNone/>
              <a:defRPr/>
            </a:pPr>
            <a:r>
              <a:rPr lang="zh-CN" altLang="en-US" sz="2000" b="1" noProof="0">
                <a:ln>
                  <a:noFill/>
                </a:ln>
                <a:effectLst/>
                <a:uLnTx/>
                <a:uFillTx/>
                <a:sym typeface="+mn-ea"/>
              </a:rPr>
              <a:t>                   </a:t>
            </a:r>
          </a:p>
          <a:p>
            <a:pPr marL="365760" marR="0" lvl="0" indent="-255905" algn="l" defTabSz="914400" rtl="0" eaLnBrk="1" fontAlgn="auto" latinLnBrk="0" hangingPunct="1">
              <a:lnSpc>
                <a:spcPct val="150000"/>
              </a:lnSpc>
              <a:spcBef>
                <a:spcPct val="20000"/>
              </a:spcBef>
              <a:spcAft>
                <a:spcPts val="0"/>
              </a:spcAft>
              <a:buClrTx/>
              <a:buSzTx/>
              <a:buFont typeface="Wingdings" panose="05000000000000000000" pitchFamily="2" charset="2"/>
              <a:buNone/>
              <a:defRPr/>
            </a:pPr>
            <a:r>
              <a:rPr lang="zh-CN" altLang="en-US" sz="2000" b="1" noProof="0">
                <a:ln>
                  <a:noFill/>
                </a:ln>
                <a:effectLst/>
                <a:uLnTx/>
                <a:uFillTx/>
                <a:sym typeface="+mn-ea"/>
              </a:rPr>
              <a:t>      式中：</a:t>
            </a:r>
            <a:r>
              <a:rPr lang="en-US" altLang="zh-CN" sz="2000" b="1" noProof="0">
                <a:ln>
                  <a:noFill/>
                </a:ln>
                <a:effectLst/>
                <a:uLnTx/>
                <a:uFillTx/>
                <a:sym typeface="+mn-ea"/>
              </a:rPr>
              <a:t>K</a:t>
            </a:r>
            <a:r>
              <a:rPr lang="en-US" altLang="zh-CN" sz="2000" b="1" baseline="-25000" noProof="0">
                <a:ln>
                  <a:noFill/>
                </a:ln>
                <a:effectLst/>
                <a:uLnTx/>
                <a:uFillTx/>
                <a:sym typeface="+mn-ea"/>
              </a:rPr>
              <a:t>L</a:t>
            </a:r>
            <a:r>
              <a:rPr lang="en-US" altLang="zh-CN" sz="2000" b="1" noProof="0">
                <a:ln>
                  <a:noFill/>
                </a:ln>
                <a:effectLst/>
                <a:uLnTx/>
                <a:uFillTx/>
                <a:latin typeface="Arial" panose="020B0604020202020204" pitchFamily="34" charset="0"/>
                <a:sym typeface="+mn-ea"/>
              </a:rPr>
              <a:t>——</a:t>
            </a:r>
            <a:r>
              <a:rPr lang="zh-CN" altLang="en-US" sz="2000" b="1" noProof="0">
                <a:ln>
                  <a:noFill/>
                </a:ln>
                <a:effectLst/>
                <a:uLnTx/>
                <a:uFillTx/>
                <a:sym typeface="+mn-ea"/>
              </a:rPr>
              <a:t>节流系数；</a:t>
            </a:r>
            <a:r>
              <a:rPr lang="en-US" altLang="zh-CN" sz="2000" b="1" noProof="0">
                <a:ln>
                  <a:noFill/>
                </a:ln>
                <a:effectLst/>
                <a:uLnTx/>
                <a:uFillTx/>
                <a:sym typeface="+mn-ea"/>
              </a:rPr>
              <a:t>A</a:t>
            </a:r>
            <a:r>
              <a:rPr lang="en-US" altLang="zh-CN" sz="2000" b="1" noProof="0">
                <a:ln>
                  <a:noFill/>
                </a:ln>
                <a:effectLst/>
                <a:uLnTx/>
                <a:uFillTx/>
                <a:latin typeface="Arial" panose="020B0604020202020204" pitchFamily="34" charset="0"/>
                <a:sym typeface="+mn-ea"/>
              </a:rPr>
              <a:t>——</a:t>
            </a:r>
            <a:r>
              <a:rPr lang="zh-CN" altLang="en-US" sz="2000" b="1" noProof="0">
                <a:ln>
                  <a:noFill/>
                </a:ln>
                <a:effectLst/>
                <a:uLnTx/>
                <a:uFillTx/>
                <a:sym typeface="+mn-ea"/>
              </a:rPr>
              <a:t>过流面积；</a:t>
            </a:r>
            <a:r>
              <a:rPr lang="en-US" altLang="zh-CN" sz="2000" b="1" noProof="0">
                <a:ln>
                  <a:noFill/>
                </a:ln>
                <a:effectLst/>
                <a:uLnTx/>
                <a:uFillTx/>
                <a:sym typeface="+mn-ea"/>
              </a:rPr>
              <a:t>m</a:t>
            </a:r>
            <a:r>
              <a:rPr lang="en-US" altLang="zh-CN" sz="2000" b="1" noProof="0">
                <a:ln>
                  <a:noFill/>
                </a:ln>
                <a:effectLst/>
                <a:uLnTx/>
                <a:uFillTx/>
                <a:latin typeface="Arial" panose="020B0604020202020204" pitchFamily="34" charset="0"/>
                <a:sym typeface="+mn-ea"/>
              </a:rPr>
              <a:t>——</a:t>
            </a:r>
            <a:r>
              <a:rPr lang="zh-CN" altLang="en-US" sz="2000" b="1" noProof="0">
                <a:ln>
                  <a:noFill/>
                </a:ln>
                <a:effectLst/>
                <a:uLnTx/>
                <a:uFillTx/>
                <a:sym typeface="+mn-ea"/>
              </a:rPr>
              <a:t>系数</a:t>
            </a:r>
            <a:endParaRPr kumimoji="0" lang="zh-CN" altLang="en-US" sz="2000" b="1" i="0" u="none" strike="noStrike" kern="1200" cap="none" spc="0" normalizeH="0" baseline="0" noProof="0">
              <a:ln>
                <a:noFill/>
              </a:ln>
              <a:solidFill>
                <a:schemeClr val="tx1"/>
              </a:solidFill>
              <a:effectLst/>
              <a:uLnTx/>
              <a:uFillTx/>
              <a:latin typeface="+mn-lt"/>
              <a:ea typeface="+mn-ea"/>
              <a:cs typeface="+mn-cs"/>
            </a:endParaRPr>
          </a:p>
          <a:p>
            <a:pPr marL="365760" marR="0" lvl="0" indent="-255905" algn="l" defTabSz="914400" rtl="0" eaLnBrk="1" fontAlgn="auto" latinLnBrk="0" hangingPunct="1">
              <a:lnSpc>
                <a:spcPct val="150000"/>
              </a:lnSpc>
              <a:spcBef>
                <a:spcPct val="20000"/>
              </a:spcBef>
              <a:spcAft>
                <a:spcPts val="0"/>
              </a:spcAft>
              <a:buClrTx/>
              <a:buSzTx/>
              <a:buFont typeface="Wingdings" panose="05000000000000000000" pitchFamily="2" charset="2"/>
              <a:buNone/>
              <a:defRPr/>
            </a:pPr>
            <a:r>
              <a:rPr lang="zh-CN" altLang="en-US" sz="2000" b="1" noProof="0">
                <a:ln>
                  <a:noFill/>
                </a:ln>
                <a:effectLst/>
                <a:uLnTx/>
                <a:uFillTx/>
                <a:sym typeface="+mn-ea"/>
              </a:rPr>
              <a:t>                   </a:t>
            </a:r>
            <a:r>
              <a:rPr lang="en-US" altLang="zh-CN" sz="2000" b="1" noProof="0">
                <a:ln>
                  <a:noFill/>
                </a:ln>
                <a:effectLst/>
                <a:uLnTx/>
                <a:uFillTx/>
                <a:sym typeface="+mn-ea"/>
              </a:rPr>
              <a:t>q</a:t>
            </a:r>
            <a:r>
              <a:rPr lang="en-US" altLang="zh-CN" sz="2000" b="1" noProof="0">
                <a:ln>
                  <a:noFill/>
                </a:ln>
                <a:effectLst/>
                <a:uLnTx/>
                <a:uFillTx/>
                <a:latin typeface="Arial" panose="020B0604020202020204" pitchFamily="34" charset="0"/>
                <a:sym typeface="+mn-ea"/>
              </a:rPr>
              <a:t>——</a:t>
            </a:r>
            <a:r>
              <a:rPr lang="zh-CN" altLang="en-US" sz="2000" b="1" noProof="0">
                <a:ln>
                  <a:noFill/>
                </a:ln>
                <a:effectLst/>
                <a:uLnTx/>
                <a:uFillTx/>
                <a:sym typeface="+mn-ea"/>
              </a:rPr>
              <a:t>流经孔口的流量</a:t>
            </a:r>
            <a:endParaRPr kumimoji="0" lang="zh-CN" altLang="en-US" sz="2000" b="1" i="0" u="none" strike="noStrike" kern="1200" cap="none" spc="0" normalizeH="0" baseline="0" noProof="0">
              <a:ln>
                <a:noFill/>
              </a:ln>
              <a:solidFill>
                <a:schemeClr val="tx1"/>
              </a:solidFill>
              <a:effectLst/>
              <a:uLnTx/>
              <a:uFillTx/>
              <a:latin typeface="+mn-lt"/>
              <a:ea typeface="+mn-ea"/>
              <a:cs typeface="+mn-cs"/>
            </a:endParaRPr>
          </a:p>
          <a:p>
            <a:pPr marL="365760" marR="0" lvl="0" indent="-255905" algn="l" defTabSz="914400" rtl="0" eaLnBrk="1" fontAlgn="auto" latinLnBrk="0" hangingPunct="1">
              <a:lnSpc>
                <a:spcPct val="150000"/>
              </a:lnSpc>
              <a:spcBef>
                <a:spcPct val="20000"/>
              </a:spcBef>
              <a:spcAft>
                <a:spcPts val="0"/>
              </a:spcAft>
              <a:buClrTx/>
              <a:buSzTx/>
              <a:buFont typeface="Wingdings" panose="05000000000000000000" pitchFamily="2" charset="2"/>
              <a:buNone/>
              <a:defRPr/>
            </a:pPr>
            <a:r>
              <a:rPr lang="zh-CN" altLang="en-US" sz="2000" b="1" noProof="0">
                <a:ln>
                  <a:noFill/>
                </a:ln>
                <a:effectLst/>
                <a:uLnTx/>
                <a:uFillTx/>
                <a:sym typeface="+mn-ea"/>
              </a:rPr>
              <a:t>                   </a:t>
            </a:r>
            <a:r>
              <a:rPr lang="en-US" altLang="zh-CN" sz="2000" b="1" noProof="0">
                <a:ln>
                  <a:noFill/>
                </a:ln>
                <a:effectLst/>
                <a:uLnTx/>
                <a:uFillTx/>
                <a:sym typeface="+mn-ea"/>
              </a:rPr>
              <a:t>Δp</a:t>
            </a:r>
            <a:r>
              <a:rPr lang="en-US" altLang="zh-CN" sz="2000" b="1" noProof="0">
                <a:ln>
                  <a:noFill/>
                </a:ln>
                <a:effectLst/>
                <a:uLnTx/>
                <a:uFillTx/>
                <a:latin typeface="Arial" panose="020B0604020202020204" pitchFamily="34" charset="0"/>
                <a:sym typeface="+mn-ea"/>
              </a:rPr>
              <a:t>——</a:t>
            </a:r>
            <a:r>
              <a:rPr lang="zh-CN" altLang="en-US" sz="2000" b="1" noProof="0">
                <a:ln>
                  <a:noFill/>
                </a:ln>
                <a:effectLst/>
                <a:uLnTx/>
                <a:uFillTx/>
                <a:sym typeface="+mn-ea"/>
              </a:rPr>
              <a:t>孔口两端的压力差。</a:t>
            </a:r>
            <a:endParaRPr kumimoji="0" lang="zh-CN" altLang="en-US" sz="2000" b="1" i="0" u="none" strike="noStrike" kern="1200" cap="none" spc="0" normalizeH="0" baseline="0" noProof="0">
              <a:ln>
                <a:noFill/>
              </a:ln>
              <a:solidFill>
                <a:schemeClr val="tx1"/>
              </a:solidFill>
              <a:effectLst/>
              <a:uLnTx/>
              <a:uFillTx/>
              <a:latin typeface="+mn-lt"/>
              <a:ea typeface="+mn-ea"/>
              <a:cs typeface="+mn-cs"/>
            </a:endParaRPr>
          </a:p>
          <a:p>
            <a:pPr marL="452755" marR="0" lvl="0" algn="l" defTabSz="914400" rtl="0" eaLnBrk="1" fontAlgn="auto" latinLnBrk="0" hangingPunct="1">
              <a:lnSpc>
                <a:spcPct val="150000"/>
              </a:lnSpc>
              <a:spcBef>
                <a:spcPct val="20000"/>
              </a:spcBef>
              <a:spcAft>
                <a:spcPts val="0"/>
              </a:spcAft>
              <a:buClrTx/>
              <a:buSzTx/>
              <a:defRPr/>
            </a:pPr>
            <a:r>
              <a:rPr lang="zh-CN" altLang="en-US" sz="2000" b="1" noProof="0">
                <a:ln>
                  <a:noFill/>
                </a:ln>
                <a:effectLst/>
                <a:uLnTx/>
                <a:uFillTx/>
                <a:sym typeface="+mn-ea"/>
              </a:rPr>
              <a:t>节流方程的意义：</a:t>
            </a:r>
            <a:endParaRPr kumimoji="0" lang="zh-CN" altLang="en-US" sz="2000" b="1" i="0" u="none" strike="noStrike" kern="1200" cap="none" spc="0" normalizeH="0" baseline="0" noProof="0">
              <a:ln>
                <a:noFill/>
              </a:ln>
              <a:solidFill>
                <a:schemeClr val="tx1"/>
              </a:solidFill>
              <a:effectLst/>
              <a:uLnTx/>
              <a:uFillTx/>
              <a:latin typeface="+mn-lt"/>
              <a:ea typeface="+mn-ea"/>
              <a:cs typeface="+mn-cs"/>
            </a:endParaRPr>
          </a:p>
          <a:p>
            <a:pPr marL="365760" marR="0" lvl="0" indent="-255905" algn="l" defTabSz="914400" rtl="0" eaLnBrk="1" fontAlgn="auto" latinLnBrk="0" hangingPunct="1">
              <a:lnSpc>
                <a:spcPct val="150000"/>
              </a:lnSpc>
              <a:spcBef>
                <a:spcPct val="20000"/>
              </a:spcBef>
              <a:spcAft>
                <a:spcPts val="0"/>
              </a:spcAft>
              <a:buClrTx/>
              <a:buSzTx/>
              <a:buFont typeface="Wingdings" panose="05000000000000000000" pitchFamily="2" charset="2"/>
              <a:buNone/>
              <a:defRPr/>
            </a:pPr>
            <a:r>
              <a:rPr lang="zh-CN" altLang="en-US" sz="2000" b="1" noProof="0">
                <a:ln>
                  <a:noFill/>
                </a:ln>
                <a:effectLst/>
                <a:uLnTx/>
                <a:uFillTx/>
                <a:sym typeface="+mn-ea"/>
              </a:rPr>
              <a:t>第一，反映了流经阀的流量</a:t>
            </a:r>
            <a:r>
              <a:rPr lang="en-US" altLang="zh-CN" sz="2000" b="1" i="1" noProof="0">
                <a:ln>
                  <a:noFill/>
                </a:ln>
                <a:effectLst/>
                <a:uLnTx/>
                <a:uFillTx/>
                <a:sym typeface="+mn-ea"/>
              </a:rPr>
              <a:t>q</a:t>
            </a:r>
            <a:r>
              <a:rPr lang="zh-CN" altLang="en-US" sz="2000" b="1" noProof="0">
                <a:ln>
                  <a:noFill/>
                </a:ln>
                <a:effectLst/>
                <a:uLnTx/>
                <a:uFillTx/>
                <a:sym typeface="+mn-ea"/>
              </a:rPr>
              <a:t>与阀前后压力差</a:t>
            </a:r>
            <a:r>
              <a:rPr lang="en-US" altLang="zh-CN" sz="2000" b="1" i="1" noProof="0">
                <a:ln>
                  <a:noFill/>
                </a:ln>
                <a:effectLst/>
                <a:uLnTx/>
                <a:uFillTx/>
                <a:sym typeface="+mn-ea"/>
              </a:rPr>
              <a:t>Δp</a:t>
            </a:r>
            <a:r>
              <a:rPr lang="en-US" altLang="zh-CN" sz="2000" b="1" noProof="0">
                <a:ln>
                  <a:noFill/>
                </a:ln>
                <a:effectLst/>
                <a:uLnTx/>
                <a:uFillTx/>
                <a:sym typeface="+mn-ea"/>
              </a:rPr>
              <a:t> </a:t>
            </a:r>
            <a:r>
              <a:rPr lang="zh-CN" altLang="en-US" sz="2000" b="1" noProof="0">
                <a:ln>
                  <a:noFill/>
                </a:ln>
                <a:effectLst/>
                <a:uLnTx/>
                <a:uFillTx/>
                <a:sym typeface="+mn-ea"/>
              </a:rPr>
              <a:t>、开口面积</a:t>
            </a:r>
            <a:r>
              <a:rPr lang="en-US" altLang="zh-CN" sz="2000" b="1" i="1" noProof="0">
                <a:ln>
                  <a:noFill/>
                </a:ln>
                <a:effectLst/>
                <a:uLnTx/>
                <a:uFillTx/>
                <a:sym typeface="+mn-ea"/>
              </a:rPr>
              <a:t>A</a:t>
            </a:r>
            <a:r>
              <a:rPr lang="en-US" altLang="zh-CN" sz="2000" b="1" noProof="0">
                <a:ln>
                  <a:noFill/>
                </a:ln>
                <a:effectLst/>
                <a:uLnTx/>
                <a:uFillTx/>
                <a:sym typeface="+mn-ea"/>
              </a:rPr>
              <a:t> </a:t>
            </a:r>
            <a:r>
              <a:rPr lang="zh-CN" altLang="en-US" sz="2000" b="1" noProof="0">
                <a:ln>
                  <a:noFill/>
                </a:ln>
                <a:effectLst/>
                <a:uLnTx/>
                <a:uFillTx/>
                <a:sym typeface="+mn-ea"/>
              </a:rPr>
              <a:t>之间的关系。</a:t>
            </a:r>
            <a:endParaRPr kumimoji="0" lang="zh-CN" altLang="en-US" sz="2000" b="1" i="0" u="none" strike="noStrike" kern="1200" cap="none" spc="0" normalizeH="0" baseline="0" noProof="0">
              <a:ln>
                <a:noFill/>
              </a:ln>
              <a:solidFill>
                <a:schemeClr val="tx1"/>
              </a:solidFill>
              <a:effectLst/>
              <a:uLnTx/>
              <a:uFillTx/>
              <a:latin typeface="+mn-lt"/>
              <a:ea typeface="+mn-ea"/>
              <a:cs typeface="+mn-cs"/>
            </a:endParaRPr>
          </a:p>
          <a:p>
            <a:pPr marL="365760" marR="0" lvl="0" indent="-255905" algn="l" defTabSz="914400" rtl="0" eaLnBrk="1" fontAlgn="auto" latinLnBrk="0" hangingPunct="1">
              <a:lnSpc>
                <a:spcPct val="150000"/>
              </a:lnSpc>
              <a:spcBef>
                <a:spcPct val="20000"/>
              </a:spcBef>
              <a:spcAft>
                <a:spcPts val="0"/>
              </a:spcAft>
              <a:buClrTx/>
              <a:buSzTx/>
              <a:buFont typeface="Wingdings" panose="05000000000000000000" pitchFamily="2" charset="2"/>
              <a:buNone/>
              <a:defRPr/>
            </a:pPr>
            <a:r>
              <a:rPr lang="zh-CN" altLang="en-US" sz="2000" b="1" noProof="0">
                <a:ln>
                  <a:noFill/>
                </a:ln>
                <a:effectLst/>
                <a:uLnTx/>
                <a:uFillTx/>
                <a:sym typeface="+mn-ea"/>
              </a:rPr>
              <a:t>第二，当压力差</a:t>
            </a:r>
            <a:r>
              <a:rPr lang="en-US" altLang="zh-CN" sz="2000" b="1" noProof="0">
                <a:ln>
                  <a:noFill/>
                </a:ln>
                <a:effectLst/>
                <a:uLnTx/>
                <a:uFillTx/>
                <a:sym typeface="+mn-ea"/>
              </a:rPr>
              <a:t>Δp</a:t>
            </a:r>
            <a:r>
              <a:rPr lang="zh-CN" altLang="en-US" sz="2000" b="1" noProof="0">
                <a:ln>
                  <a:noFill/>
                </a:ln>
                <a:effectLst/>
                <a:uLnTx/>
                <a:uFillTx/>
                <a:sym typeface="+mn-ea"/>
              </a:rPr>
              <a:t>一定时，改变开口面积</a:t>
            </a:r>
            <a:r>
              <a:rPr lang="en-US" altLang="zh-CN" sz="2000" b="1" noProof="0">
                <a:ln>
                  <a:noFill/>
                </a:ln>
                <a:effectLst/>
                <a:uLnTx/>
                <a:uFillTx/>
                <a:sym typeface="+mn-ea"/>
              </a:rPr>
              <a:t>A</a:t>
            </a:r>
            <a:r>
              <a:rPr lang="zh-CN" altLang="en-US" sz="2000" b="1" noProof="0">
                <a:ln>
                  <a:noFill/>
                </a:ln>
                <a:effectLst/>
                <a:uLnTx/>
                <a:uFillTx/>
                <a:sym typeface="+mn-ea"/>
              </a:rPr>
              <a:t>即可改变流经孔口的流量</a:t>
            </a:r>
            <a:r>
              <a:rPr lang="en-US" altLang="zh-CN" sz="2000" b="1" noProof="0">
                <a:ln>
                  <a:noFill/>
                </a:ln>
                <a:effectLst/>
                <a:uLnTx/>
                <a:uFillTx/>
                <a:sym typeface="+mn-ea"/>
              </a:rPr>
              <a:t>q</a:t>
            </a:r>
            <a:r>
              <a:rPr lang="zh-CN" altLang="en-US" sz="2000" b="1" noProof="0">
                <a:ln>
                  <a:noFill/>
                </a:ln>
                <a:effectLst/>
                <a:uLnTx/>
                <a:uFillTx/>
                <a:sym typeface="+mn-ea"/>
              </a:rPr>
              <a:t>。</a:t>
            </a:r>
            <a:endParaRPr lang="zh-CN" altLang="en-US" sz="2000" dirty="0">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sp>
        <p:nvSpPr>
          <p:cNvPr id="13" name="矩形 12"/>
          <p:cNvSpPr/>
          <p:nvPr/>
        </p:nvSpPr>
        <p:spPr>
          <a:xfrm>
            <a:off x="3759200" y="1406525"/>
            <a:ext cx="2864485" cy="458470"/>
          </a:xfrm>
          <a:prstGeom prst="rect">
            <a:avLst/>
          </a:prstGeom>
          <a:solidFill>
            <a:srgbClr val="F6E99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979545" y="1451610"/>
            <a:ext cx="2423160" cy="368300"/>
          </a:xfrm>
          <a:prstGeom prst="rect">
            <a:avLst/>
          </a:prstGeom>
          <a:noFill/>
        </p:spPr>
        <p:txBody>
          <a:bodyPr wrap="square" rtlCol="0">
            <a:spAutoFit/>
          </a:bodyPr>
          <a:lstStyle/>
          <a:p>
            <a:pPr algn="ctr"/>
            <a:r>
              <a:rPr lang="zh-CN" altLang="en-US" sz="1800" b="1" noProof="0" dirty="0">
                <a:ln>
                  <a:noFill/>
                </a:ln>
                <a:effectLst/>
                <a:uLnTx/>
                <a:uFillTx/>
                <a:latin typeface="+mn-lt"/>
                <a:ea typeface="+mn-ea"/>
                <a:sym typeface="+mn-ea"/>
              </a:rPr>
              <a:t>  </a:t>
            </a:r>
            <a:r>
              <a:rPr lang="en-US" altLang="zh-CN" sz="1800" b="1" i="1" noProof="0" dirty="0">
                <a:ln>
                  <a:noFill/>
                </a:ln>
                <a:effectLst/>
                <a:uLnTx/>
                <a:uFillTx/>
                <a:latin typeface="+mn-lt"/>
                <a:ea typeface="+mn-ea"/>
                <a:sym typeface="+mn-ea"/>
              </a:rPr>
              <a:t>q</a:t>
            </a:r>
            <a:r>
              <a:rPr lang="en-US" altLang="zh-CN" sz="1800" b="1" noProof="0" dirty="0">
                <a:ln>
                  <a:noFill/>
                </a:ln>
                <a:effectLst/>
                <a:uLnTx/>
                <a:uFillTx/>
                <a:latin typeface="+mn-lt"/>
                <a:ea typeface="+mn-ea"/>
                <a:sym typeface="+mn-ea"/>
              </a:rPr>
              <a:t> = </a:t>
            </a:r>
            <a:r>
              <a:rPr lang="en-US" altLang="zh-CN" sz="1800" b="1" i="1" noProof="0" dirty="0" err="1">
                <a:ln>
                  <a:noFill/>
                </a:ln>
                <a:effectLst/>
                <a:uLnTx/>
                <a:uFillTx/>
                <a:latin typeface="+mn-lt"/>
                <a:ea typeface="+mn-ea"/>
                <a:sym typeface="+mn-ea"/>
              </a:rPr>
              <a:t>c</a:t>
            </a:r>
            <a:r>
              <a:rPr lang="en-US" altLang="zh-CN" sz="1800" b="1" baseline="-25000" noProof="0" dirty="0" err="1">
                <a:ln>
                  <a:noFill/>
                </a:ln>
                <a:effectLst/>
                <a:uLnTx/>
                <a:uFillTx/>
                <a:latin typeface="+mn-lt"/>
                <a:ea typeface="+mn-ea"/>
                <a:sym typeface="+mn-ea"/>
              </a:rPr>
              <a:t>d</a:t>
            </a:r>
            <a:r>
              <a:rPr lang="en-US" altLang="zh-CN" sz="1800" b="1" i="1" noProof="0" dirty="0" err="1">
                <a:ln>
                  <a:noFill/>
                </a:ln>
                <a:effectLst/>
                <a:uLnTx/>
                <a:uFillTx/>
                <a:latin typeface="+mn-lt"/>
                <a:ea typeface="+mn-ea"/>
                <a:sym typeface="+mn-ea"/>
              </a:rPr>
              <a:t>A</a:t>
            </a:r>
            <a:r>
              <a:rPr lang="en-US" altLang="zh-CN" sz="1800" b="1" noProof="0" dirty="0">
                <a:ln>
                  <a:noFill/>
                </a:ln>
                <a:effectLst/>
                <a:uLnTx/>
                <a:uFillTx/>
                <a:latin typeface="+mn-lt"/>
                <a:ea typeface="+mn-ea"/>
                <a:sym typeface="+mn-ea"/>
              </a:rPr>
              <a:t>(</a:t>
            </a:r>
            <a:r>
              <a:rPr lang="en-US" altLang="zh-CN" sz="1800" b="1" i="1" noProof="0" dirty="0">
                <a:ln>
                  <a:noFill/>
                </a:ln>
                <a:effectLst/>
                <a:uLnTx/>
                <a:uFillTx/>
                <a:latin typeface="+mn-lt"/>
                <a:ea typeface="+mn-ea"/>
                <a:sym typeface="+mn-ea"/>
              </a:rPr>
              <a:t>2Δp</a:t>
            </a:r>
            <a:r>
              <a:rPr lang="en-US" altLang="zh-CN" sz="1800" b="1" noProof="0" dirty="0">
                <a:ln>
                  <a:noFill/>
                </a:ln>
                <a:effectLst/>
                <a:uLnTx/>
                <a:uFillTx/>
                <a:latin typeface="+mn-lt"/>
                <a:ea typeface="+mn-ea"/>
                <a:sym typeface="+mn-ea"/>
              </a:rPr>
              <a:t>/</a:t>
            </a:r>
            <a:r>
              <a:rPr lang="en-US" altLang="zh-CN" sz="1800" b="1" i="1" noProof="0" dirty="0">
                <a:ln>
                  <a:noFill/>
                </a:ln>
                <a:effectLst/>
                <a:uLnTx/>
                <a:uFillTx/>
                <a:latin typeface="+mn-lt"/>
                <a:ea typeface="+mn-ea"/>
                <a:sym typeface="+mn-ea"/>
              </a:rPr>
              <a:t>ρ</a:t>
            </a:r>
            <a:r>
              <a:rPr lang="en-US" altLang="zh-CN" sz="1800" b="1" noProof="0" dirty="0">
                <a:ln>
                  <a:noFill/>
                </a:ln>
                <a:effectLst/>
                <a:uLnTx/>
                <a:uFillTx/>
                <a:latin typeface="+mn-lt"/>
                <a:ea typeface="+mn-ea"/>
                <a:sym typeface="+mn-ea"/>
              </a:rPr>
              <a:t>)</a:t>
            </a:r>
            <a:r>
              <a:rPr lang="en-US" altLang="zh-CN" sz="1800" b="1" baseline="30000" noProof="0" dirty="0">
                <a:ln>
                  <a:noFill/>
                </a:ln>
                <a:effectLst/>
                <a:uLnTx/>
                <a:uFillTx/>
                <a:latin typeface="+mn-lt"/>
                <a:ea typeface="+mn-ea"/>
                <a:sym typeface="+mn-ea"/>
              </a:rPr>
              <a:t>1/2            </a:t>
            </a:r>
            <a:r>
              <a:rPr lang="en-US" altLang="zh-CN" sz="1800" b="1" baseline="30000" noProof="0" dirty="0">
                <a:ln>
                  <a:noFill/>
                </a:ln>
                <a:effectLst/>
                <a:uLnTx/>
                <a:uFillTx/>
                <a:latin typeface="宋体" panose="02010600030101010101" pitchFamily="2" charset="-122"/>
                <a:sym typeface="+mn-ea"/>
              </a:rPr>
              <a:t>     </a:t>
            </a:r>
            <a:r>
              <a:rPr lang="en-US" altLang="zh-CN" b="1" baseline="30000" noProof="0" dirty="0">
                <a:ln>
                  <a:noFill/>
                </a:ln>
                <a:effectLst/>
                <a:uLnTx/>
                <a:uFillTx/>
                <a:sym typeface="+mn-ea"/>
              </a:rPr>
              <a:t>     </a:t>
            </a:r>
            <a:endParaRPr lang="zh-CN" altLang="en-US" dirty="0"/>
          </a:p>
        </p:txBody>
      </p:sp>
      <p:sp>
        <p:nvSpPr>
          <p:cNvPr id="7" name="矩形 6"/>
          <p:cNvSpPr/>
          <p:nvPr/>
        </p:nvSpPr>
        <p:spPr>
          <a:xfrm>
            <a:off x="3759200" y="1960245"/>
            <a:ext cx="2864485" cy="447040"/>
          </a:xfrm>
          <a:prstGeom prst="rect">
            <a:avLst/>
          </a:prstGeom>
          <a:solidFill>
            <a:srgbClr val="F6E99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759835" y="1930400"/>
            <a:ext cx="2864485" cy="506730"/>
          </a:xfrm>
          <a:prstGeom prst="rect">
            <a:avLst/>
          </a:prstGeom>
          <a:noFill/>
        </p:spPr>
        <p:txBody>
          <a:bodyPr wrap="square" rtlCol="0">
            <a:spAutoFit/>
          </a:bodyPr>
          <a:lstStyle/>
          <a:p>
            <a:pPr marL="365760" marR="0" lvl="0" indent="-255905" algn="ctr" defTabSz="914400" rtl="0" eaLnBrk="1" fontAlgn="auto" latinLnBrk="0" hangingPunct="1">
              <a:lnSpc>
                <a:spcPct val="150000"/>
              </a:lnSpc>
              <a:spcBef>
                <a:spcPct val="20000"/>
              </a:spcBef>
              <a:spcAft>
                <a:spcPts val="0"/>
              </a:spcAft>
              <a:buClrTx/>
              <a:buSzTx/>
              <a:buFont typeface="Wingdings" panose="05000000000000000000" pitchFamily="2" charset="2"/>
              <a:buNone/>
              <a:defRPr/>
            </a:pPr>
            <a:r>
              <a:rPr lang="en-US" altLang="zh-CN" sz="1800" b="1" i="1" noProof="0">
                <a:ln>
                  <a:noFill/>
                </a:ln>
                <a:effectLst/>
                <a:uLnTx/>
                <a:uFillTx/>
                <a:latin typeface="+mn-lt"/>
                <a:ea typeface="+mn-ea"/>
                <a:sym typeface="+mn-ea"/>
              </a:rPr>
              <a:t>q</a:t>
            </a:r>
            <a:r>
              <a:rPr lang="en-US" altLang="zh-CN" sz="1800" b="1" noProof="0">
                <a:ln>
                  <a:noFill/>
                </a:ln>
                <a:effectLst/>
                <a:uLnTx/>
                <a:uFillTx/>
                <a:latin typeface="+mn-lt"/>
                <a:ea typeface="+mn-ea"/>
                <a:sym typeface="+mn-ea"/>
              </a:rPr>
              <a:t> =(</a:t>
            </a:r>
            <a:r>
              <a:rPr lang="en-US" altLang="zh-CN" sz="1800" b="1" i="1" noProof="0">
                <a:ln>
                  <a:noFill/>
                </a:ln>
                <a:effectLst/>
                <a:uLnTx/>
                <a:uFillTx/>
                <a:latin typeface="+mn-lt"/>
                <a:ea typeface="+mn-ea"/>
                <a:sym typeface="+mn-ea"/>
              </a:rPr>
              <a:t>πd </a:t>
            </a:r>
            <a:r>
              <a:rPr lang="en-US" altLang="zh-CN" sz="1800" b="1" baseline="30000" noProof="0">
                <a:ln>
                  <a:noFill/>
                </a:ln>
                <a:effectLst/>
                <a:uLnTx/>
                <a:uFillTx/>
                <a:latin typeface="+mn-lt"/>
                <a:ea typeface="+mn-ea"/>
                <a:sym typeface="+mn-ea"/>
              </a:rPr>
              <a:t>4</a:t>
            </a:r>
            <a:r>
              <a:rPr lang="en-US" altLang="zh-CN" sz="1800" b="1" noProof="0">
                <a:ln>
                  <a:noFill/>
                </a:ln>
                <a:effectLst/>
                <a:uLnTx/>
                <a:uFillTx/>
                <a:latin typeface="+mn-lt"/>
                <a:ea typeface="+mn-ea"/>
                <a:sym typeface="+mn-ea"/>
              </a:rPr>
              <a:t>/</a:t>
            </a:r>
            <a:r>
              <a:rPr lang="en-US" altLang="zh-CN" sz="1800" b="1" i="1" noProof="0">
                <a:ln>
                  <a:noFill/>
                </a:ln>
                <a:effectLst/>
                <a:uLnTx/>
                <a:uFillTx/>
                <a:latin typeface="+mn-lt"/>
                <a:ea typeface="+mn-ea"/>
                <a:sym typeface="+mn-ea"/>
              </a:rPr>
              <a:t>128μl </a:t>
            </a:r>
            <a:r>
              <a:rPr lang="en-US" altLang="zh-CN" sz="1800" b="1" noProof="0">
                <a:ln>
                  <a:noFill/>
                </a:ln>
                <a:effectLst/>
                <a:uLnTx/>
                <a:uFillTx/>
                <a:latin typeface="+mn-lt"/>
                <a:ea typeface="+mn-ea"/>
                <a:sym typeface="+mn-ea"/>
              </a:rPr>
              <a:t>)</a:t>
            </a:r>
            <a:r>
              <a:rPr lang="en-US" altLang="zh-CN" sz="1800" b="1" i="1" noProof="0">
                <a:ln>
                  <a:noFill/>
                </a:ln>
                <a:effectLst/>
                <a:uLnTx/>
                <a:uFillTx/>
                <a:latin typeface="+mn-lt"/>
                <a:ea typeface="+mn-ea"/>
                <a:sym typeface="+mn-ea"/>
              </a:rPr>
              <a:t>Δp</a:t>
            </a:r>
            <a:endParaRPr lang="zh-CN" altLang="en-US" sz="1800" b="1" i="1" noProof="0">
              <a:ln>
                <a:noFill/>
              </a:ln>
              <a:effectLst/>
              <a:uLnTx/>
              <a:uFillTx/>
            </a:endParaRPr>
          </a:p>
        </p:txBody>
      </p:sp>
      <p:sp>
        <p:nvSpPr>
          <p:cNvPr id="15" name="矩形 14"/>
          <p:cNvSpPr/>
          <p:nvPr/>
        </p:nvSpPr>
        <p:spPr>
          <a:xfrm>
            <a:off x="1654175" y="2955290"/>
            <a:ext cx="2105025" cy="458470"/>
          </a:xfrm>
          <a:prstGeom prst="rect">
            <a:avLst/>
          </a:prstGeom>
          <a:solidFill>
            <a:srgbClr val="F6E99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654810" y="3000375"/>
            <a:ext cx="2105025" cy="368300"/>
          </a:xfrm>
          <a:prstGeom prst="rect">
            <a:avLst/>
          </a:prstGeom>
          <a:noFill/>
        </p:spPr>
        <p:txBody>
          <a:bodyPr wrap="square" rtlCol="0">
            <a:spAutoFit/>
          </a:bodyPr>
          <a:lstStyle/>
          <a:p>
            <a:pPr algn="ctr"/>
            <a:r>
              <a:rPr lang="zh-CN" altLang="en-US" b="1" noProof="0">
                <a:ln>
                  <a:noFill/>
                </a:ln>
                <a:effectLst/>
                <a:uLnTx/>
                <a:uFillTx/>
                <a:sym typeface="+mn-ea"/>
              </a:rPr>
              <a:t> </a:t>
            </a:r>
            <a:r>
              <a:rPr lang="en-US" altLang="zh-CN" b="1" i="1" noProof="0">
                <a:ln>
                  <a:noFill/>
                </a:ln>
                <a:effectLst/>
                <a:uLnTx/>
                <a:uFillTx/>
                <a:latin typeface="+mn-lt"/>
                <a:ea typeface="+mn-ea"/>
                <a:sym typeface="+mn-ea"/>
              </a:rPr>
              <a:t>q </a:t>
            </a:r>
            <a:r>
              <a:rPr lang="en-US" altLang="zh-CN" b="1" noProof="0">
                <a:ln>
                  <a:noFill/>
                </a:ln>
                <a:effectLst/>
                <a:uLnTx/>
                <a:uFillTx/>
                <a:latin typeface="+mn-lt"/>
                <a:ea typeface="+mn-ea"/>
                <a:sym typeface="+mn-ea"/>
              </a:rPr>
              <a:t>=</a:t>
            </a:r>
            <a:r>
              <a:rPr lang="en-US" altLang="zh-CN" b="1" i="1" noProof="0">
                <a:ln>
                  <a:noFill/>
                </a:ln>
                <a:effectLst/>
                <a:uLnTx/>
                <a:uFillTx/>
                <a:latin typeface="+mn-lt"/>
                <a:ea typeface="+mn-ea"/>
                <a:sym typeface="+mn-ea"/>
              </a:rPr>
              <a:t> K</a:t>
            </a:r>
            <a:r>
              <a:rPr lang="en-US" altLang="zh-CN" b="1" baseline="-25000" noProof="0">
                <a:ln>
                  <a:noFill/>
                </a:ln>
                <a:effectLst/>
                <a:uLnTx/>
                <a:uFillTx/>
                <a:latin typeface="+mn-lt"/>
                <a:ea typeface="+mn-ea"/>
                <a:sym typeface="+mn-ea"/>
              </a:rPr>
              <a:t>L</a:t>
            </a:r>
            <a:r>
              <a:rPr lang="en-US" altLang="zh-CN" b="1" i="1" noProof="0">
                <a:ln>
                  <a:noFill/>
                </a:ln>
                <a:effectLst/>
                <a:uLnTx/>
                <a:uFillTx/>
                <a:latin typeface="+mn-lt"/>
                <a:ea typeface="+mn-ea"/>
                <a:sym typeface="+mn-ea"/>
              </a:rPr>
              <a:t>AΔp </a:t>
            </a:r>
            <a:r>
              <a:rPr lang="en-US" altLang="zh-CN" b="1" baseline="30000" noProof="0">
                <a:ln>
                  <a:noFill/>
                </a:ln>
                <a:effectLst/>
                <a:uLnTx/>
                <a:uFillTx/>
                <a:latin typeface="+mn-lt"/>
                <a:ea typeface="+mn-ea"/>
                <a:sym typeface="+mn-ea"/>
              </a:rPr>
              <a:t>m</a:t>
            </a: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73</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12700" y="6106160"/>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6" name="组合 5"/>
          <p:cNvGrpSpPr/>
          <p:nvPr/>
        </p:nvGrpSpPr>
        <p:grpSpPr>
          <a:xfrm>
            <a:off x="1995170" y="569595"/>
            <a:ext cx="5170805" cy="730885"/>
            <a:chOff x="1989" y="897"/>
            <a:chExt cx="10648" cy="1151"/>
          </a:xfrm>
        </p:grpSpPr>
        <p:sp>
          <p:nvSpPr>
            <p:cNvPr id="9" name="Freeform 6"/>
            <p:cNvSpPr/>
            <p:nvPr/>
          </p:nvSpPr>
          <p:spPr>
            <a:xfrm>
              <a:off x="1989" y="897"/>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a:p>
          </p:txBody>
        </p:sp>
        <p:sp>
          <p:nvSpPr>
            <p:cNvPr id="10" name="Freeform 7"/>
            <p:cNvSpPr/>
            <p:nvPr/>
          </p:nvSpPr>
          <p:spPr>
            <a:xfrm>
              <a:off x="2019" y="1044"/>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a:p>
          </p:txBody>
        </p:sp>
        <p:sp>
          <p:nvSpPr>
            <p:cNvPr id="11" name="文本框 10"/>
            <p:cNvSpPr txBox="1"/>
            <p:nvPr/>
          </p:nvSpPr>
          <p:spPr>
            <a:xfrm>
              <a:off x="2755" y="919"/>
              <a:ext cx="8766" cy="1016"/>
            </a:xfrm>
            <a:prstGeom prst="rect">
              <a:avLst/>
            </a:prstGeom>
            <a:noFill/>
          </p:spPr>
          <p:txBody>
            <a:bodyPr wrap="square" rtlCol="0" anchor="t">
              <a:spAutoFit/>
            </a:bodyPr>
            <a:lstStyle/>
            <a:p>
              <a:pPr algn="ctr"/>
              <a:r>
                <a:rPr lang="zh-CN" altLang="en-US" sz="3600" b="1" dirty="0">
                  <a:solidFill>
                    <a:srgbClr val="111E2C"/>
                  </a:solidFill>
                  <a:latin typeface="Hiragino Sans GB W6" panose="020B0300000000000000" charset="-122"/>
                  <a:ea typeface="Hiragino Sans GB W6" panose="020B0300000000000000" charset="-122"/>
                  <a:sym typeface="+mn-ea"/>
                </a:rPr>
                <a:t>节流口的结构形式</a:t>
              </a:r>
            </a:p>
          </p:txBody>
        </p:sp>
      </p:grpSp>
      <p:sp>
        <p:nvSpPr>
          <p:cNvPr id="19" name="圆角矩形 3"/>
          <p:cNvSpPr/>
          <p:nvPr/>
        </p:nvSpPr>
        <p:spPr>
          <a:xfrm>
            <a:off x="148590" y="1301115"/>
            <a:ext cx="8863330" cy="5304155"/>
          </a:xfrm>
          <a:prstGeom prst="roundRect">
            <a:avLst>
              <a:gd name="adj" fmla="val 4486"/>
            </a:avLst>
          </a:prstGeom>
          <a:solidFill>
            <a:schemeClr val="accent1">
              <a:lumMod val="20000"/>
              <a:lumOff val="80000"/>
              <a:alpha val="4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dirty="0">
              <a:solidFill>
                <a:schemeClr val="accent1"/>
              </a:solidFill>
              <a:latin typeface="Arial" panose="020B0604020202020204" pitchFamily="34" charset="0"/>
            </a:endParaRPr>
          </a:p>
        </p:txBody>
      </p:sp>
      <p:sp>
        <p:nvSpPr>
          <p:cNvPr id="20" name="Rectangle 3"/>
          <p:cNvSpPr>
            <a:spLocks noGrp="1"/>
          </p:cNvSpPr>
          <p:nvPr>
            <p:ph idx="1"/>
          </p:nvPr>
        </p:nvSpPr>
        <p:spPr>
          <a:xfrm>
            <a:off x="699770" y="1898015"/>
            <a:ext cx="2795905" cy="3061335"/>
          </a:xfrm>
        </p:spPr>
        <p:txBody>
          <a:bodyPr vert="horz" wrap="square" lIns="91440" tIns="45720" rIns="91440" bIns="45720" anchor="t"/>
          <a:lstStyle/>
          <a:p>
            <a:pPr marL="452755" marR="0" lvl="0" algn="just" defTabSz="914400" rtl="0" eaLnBrk="1" fontAlgn="auto" latinLnBrk="0" hangingPunct="1">
              <a:lnSpc>
                <a:spcPct val="150000"/>
              </a:lnSpc>
              <a:spcBef>
                <a:spcPct val="20000"/>
              </a:spcBef>
              <a:spcAft>
                <a:spcPts val="0"/>
              </a:spcAft>
              <a:buClrTx/>
              <a:buSzTx/>
              <a:defRPr/>
            </a:pPr>
            <a:r>
              <a:rPr sz="2400" b="1" noProof="0">
                <a:ln>
                  <a:noFill/>
                </a:ln>
                <a:effectLst/>
                <a:uLnTx/>
                <a:uFillTx/>
                <a:latin typeface="宋体" panose="02010600030101010101" pitchFamily="2" charset="-122"/>
                <a:ea typeface="宋体" panose="02010600030101010101" pitchFamily="2" charset="-122"/>
                <a:sym typeface="+mn-ea"/>
              </a:rPr>
              <a:t>锥形、</a:t>
            </a:r>
          </a:p>
          <a:p>
            <a:pPr marL="452755" marR="0" lvl="0" algn="just" defTabSz="914400" rtl="0" eaLnBrk="1" fontAlgn="auto" latinLnBrk="0" hangingPunct="1">
              <a:lnSpc>
                <a:spcPct val="150000"/>
              </a:lnSpc>
              <a:spcBef>
                <a:spcPct val="20000"/>
              </a:spcBef>
              <a:spcAft>
                <a:spcPts val="0"/>
              </a:spcAft>
              <a:buClrTx/>
              <a:buSzTx/>
              <a:defRPr/>
            </a:pPr>
            <a:r>
              <a:rPr sz="2400" b="1" noProof="0">
                <a:ln>
                  <a:noFill/>
                </a:ln>
                <a:effectLst/>
                <a:uLnTx/>
                <a:uFillTx/>
                <a:latin typeface="宋体" panose="02010600030101010101" pitchFamily="2" charset="-122"/>
                <a:ea typeface="宋体" panose="02010600030101010101" pitchFamily="2" charset="-122"/>
                <a:sym typeface="+mn-ea"/>
              </a:rPr>
              <a:t>三角槽形、</a:t>
            </a:r>
          </a:p>
          <a:p>
            <a:pPr marL="452755" marR="0" lvl="0" algn="just" defTabSz="914400" rtl="0" eaLnBrk="1" fontAlgn="auto" latinLnBrk="0" hangingPunct="1">
              <a:lnSpc>
                <a:spcPct val="150000"/>
              </a:lnSpc>
              <a:spcBef>
                <a:spcPct val="20000"/>
              </a:spcBef>
              <a:spcAft>
                <a:spcPts val="0"/>
              </a:spcAft>
              <a:buClrTx/>
              <a:buSzTx/>
              <a:defRPr/>
            </a:pPr>
            <a:r>
              <a:rPr sz="2400" b="1" noProof="0">
                <a:ln>
                  <a:noFill/>
                </a:ln>
                <a:effectLst/>
                <a:uLnTx/>
                <a:uFillTx/>
                <a:latin typeface="宋体" panose="02010600030101010101" pitchFamily="2" charset="-122"/>
                <a:ea typeface="宋体" panose="02010600030101010101" pitchFamily="2" charset="-122"/>
                <a:sym typeface="+mn-ea"/>
              </a:rPr>
              <a:t>矩形、</a:t>
            </a:r>
          </a:p>
          <a:p>
            <a:pPr marL="452755" marR="0" lvl="0" algn="just" defTabSz="914400" rtl="0" eaLnBrk="1" fontAlgn="auto" latinLnBrk="0" hangingPunct="1">
              <a:lnSpc>
                <a:spcPct val="150000"/>
              </a:lnSpc>
              <a:spcBef>
                <a:spcPct val="20000"/>
              </a:spcBef>
              <a:spcAft>
                <a:spcPts val="0"/>
              </a:spcAft>
              <a:buClrTx/>
              <a:buSzTx/>
              <a:defRPr/>
            </a:pPr>
            <a:r>
              <a:rPr sz="2400" b="1" noProof="0">
                <a:ln>
                  <a:noFill/>
                </a:ln>
                <a:effectLst/>
                <a:uLnTx/>
                <a:uFillTx/>
                <a:latin typeface="宋体" panose="02010600030101010101" pitchFamily="2" charset="-122"/>
                <a:ea typeface="宋体" panose="02010600030101010101" pitchFamily="2" charset="-122"/>
                <a:sym typeface="+mn-ea"/>
              </a:rPr>
              <a:t>三角形等。</a:t>
            </a:r>
          </a:p>
          <a:p>
            <a:pPr marL="452755" marR="0" lvl="0" algn="just" defTabSz="914400" rtl="0" eaLnBrk="1" fontAlgn="auto" latinLnBrk="0" hangingPunct="1">
              <a:lnSpc>
                <a:spcPct val="150000"/>
              </a:lnSpc>
              <a:spcBef>
                <a:spcPct val="20000"/>
              </a:spcBef>
              <a:spcAft>
                <a:spcPts val="0"/>
              </a:spcAft>
              <a:buClrTx/>
              <a:buSzTx/>
              <a:defRPr/>
            </a:pPr>
            <a:endParaRPr sz="2400" b="1" noProof="0">
              <a:ln>
                <a:noFill/>
              </a:ln>
              <a:effectLst/>
              <a:uLnTx/>
              <a:uFillTx/>
              <a:latin typeface="宋体" panose="02010600030101010101" pitchFamily="2" charset="-122"/>
              <a:ea typeface="宋体" panose="02010600030101010101" pitchFamily="2" charset="-122"/>
              <a:sym typeface="+mn-ea"/>
            </a:endParaRPr>
          </a:p>
        </p:txBody>
      </p:sp>
      <p:pic>
        <p:nvPicPr>
          <p:cNvPr id="71684" name="Picture 4" descr="4-20"/>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3495675" y="1270000"/>
            <a:ext cx="5534660" cy="5244465"/>
          </a:xfrm>
          <a:prstGeom prst="rect">
            <a:avLst/>
          </a:prstGeom>
          <a:noFill/>
          <a:ln w="9525">
            <a:noFill/>
          </a:ln>
        </p:spPr>
      </p:pic>
      <p:sp>
        <p:nvSpPr>
          <p:cNvPr id="74757" name="矩形 4"/>
          <p:cNvSpPr/>
          <p:nvPr/>
        </p:nvSpPr>
        <p:spPr>
          <a:xfrm>
            <a:off x="4825683" y="2810193"/>
            <a:ext cx="646112" cy="276225"/>
          </a:xfrm>
          <a:prstGeom prst="rect">
            <a:avLst/>
          </a:prstGeom>
          <a:noFill/>
          <a:ln w="9525">
            <a:noFill/>
          </a:ln>
        </p:spPr>
        <p:txBody>
          <a:bodyPr wrap="none">
            <a:spAutoFit/>
          </a:bodyPr>
          <a:lstStyle/>
          <a:p>
            <a:pPr eaLnBrk="1" hangingPunct="1"/>
            <a:r>
              <a:rPr lang="zh-CN" altLang="en-US" sz="1200" b="1" dirty="0">
                <a:solidFill>
                  <a:srgbClr val="C00000"/>
                </a:solidFill>
                <a:latin typeface="Garamond" panose="02020404030301010803" pitchFamily="18" charset="0"/>
              </a:rPr>
              <a:t>眉毛槽</a:t>
            </a:r>
            <a:endParaRPr lang="zh-CN" altLang="en-US" sz="1200" dirty="0">
              <a:solidFill>
                <a:srgbClr val="C00000"/>
              </a:solidFill>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71684"/>
                                        </p:tgtEl>
                                        <p:attrNameLst>
                                          <p:attrName>style.visibility</p:attrName>
                                        </p:attrNameLst>
                                      </p:cBhvr>
                                      <p:to>
                                        <p:strVal val="visible"/>
                                      </p:to>
                                    </p:set>
                                    <p:animEffect transition="in" filter="box(in)">
                                      <p:cBhvr>
                                        <p:cTn id="7" dur="500"/>
                                        <p:tgtEl>
                                          <p:spTgt spid="71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02690"/>
            <a:ext cx="8781415" cy="54013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258445" y="1193165"/>
            <a:ext cx="8716645" cy="5166360"/>
          </a:xfrm>
        </p:spPr>
        <p:txBody>
          <a:bodyPr vert="horz" wrap="square" lIns="91440" tIns="45720" rIns="91440" bIns="45720" anchor="t"/>
          <a:lstStyle/>
          <a:p>
            <a:pPr algn="just" eaLnBrk="1" latinLnBrk="0" hangingPunct="1">
              <a:lnSpc>
                <a:spcPct val="150000"/>
              </a:lnSpc>
              <a:spcBef>
                <a:spcPts val="0"/>
              </a:spcBef>
              <a:buFont typeface="Wingdings" panose="05000000000000000000" charset="0"/>
              <a:buChar char="u"/>
            </a:pPr>
            <a:r>
              <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结构原理：</a:t>
            </a:r>
            <a:r>
              <a:rPr lang="zh-CN" altLang="en-US" sz="2400" b="1" noProof="0" dirty="0">
                <a:ln>
                  <a:noFill/>
                </a:ln>
                <a:effectLst/>
                <a:uLnTx/>
                <a:uFillTx/>
                <a:sym typeface="+mn-ea"/>
              </a:rPr>
              <a:t>                    </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a:p>
            <a:pPr marL="365760" marR="0" lvl="0" indent="-255905" algn="l" defTabSz="914400" rtl="0" eaLnBrk="1" fontAlgn="auto" latinLnBrk="0" hangingPunct="1">
              <a:lnSpc>
                <a:spcPct val="150000"/>
              </a:lnSpc>
              <a:spcBef>
                <a:spcPct val="20000"/>
              </a:spcBef>
              <a:spcAft>
                <a:spcPts val="0"/>
              </a:spcAft>
              <a:buClrTx/>
              <a:buSzTx/>
              <a:buFont typeface="Wingdings" panose="05000000000000000000" pitchFamily="2" charset="2"/>
              <a:buNone/>
              <a:defRPr/>
            </a:pPr>
            <a:r>
              <a:rPr lang="zh-CN" altLang="en-US" sz="2400" b="1" noProof="0" dirty="0">
                <a:ln>
                  <a:noFill/>
                </a:ln>
                <a:effectLst/>
                <a:uLnTx/>
                <a:uFillTx/>
                <a:sym typeface="+mn-ea"/>
              </a:rPr>
              <a:t>主要零件：</a:t>
            </a:r>
            <a:r>
              <a:rPr lang="zh-CN" altLang="en-US" sz="2400" b="1" noProof="0" dirty="0">
                <a:ln>
                  <a:noFill/>
                </a:ln>
                <a:solidFill>
                  <a:srgbClr val="C00000"/>
                </a:solidFill>
                <a:effectLst/>
                <a:uLnTx/>
                <a:uFillTx/>
                <a:sym typeface="+mn-ea"/>
              </a:rPr>
              <a:t>阀芯、阀体、螺母</a:t>
            </a:r>
            <a:r>
              <a:rPr lang="zh-CN" altLang="en-US" sz="2400" b="1" noProof="0" dirty="0">
                <a:ln>
                  <a:noFill/>
                </a:ln>
                <a:solidFill>
                  <a:schemeClr val="hlink"/>
                </a:solidFill>
                <a:effectLst/>
                <a:uLnTx/>
                <a:uFillTx/>
                <a:sym typeface="+mn-ea"/>
              </a:rPr>
              <a:t>。</a:t>
            </a:r>
            <a:endParaRPr kumimoji="0" lang="zh-CN" altLang="en-US" sz="2400" b="1" i="0" u="none" strike="noStrike" kern="1200" cap="none" spc="0" normalizeH="0" baseline="0" noProof="0" dirty="0">
              <a:ln>
                <a:noFill/>
              </a:ln>
              <a:solidFill>
                <a:schemeClr val="hlink"/>
              </a:solidFill>
              <a:effectLst/>
              <a:uLnTx/>
              <a:uFillTx/>
              <a:latin typeface="+mn-lt"/>
              <a:ea typeface="+mn-ea"/>
              <a:cs typeface="+mn-cs"/>
            </a:endParaRPr>
          </a:p>
          <a:p>
            <a:pPr marL="452755" marR="0" lvl="0" algn="l" defTabSz="914400" rtl="0" eaLnBrk="1" fontAlgn="auto" latinLnBrk="0" hangingPunct="1">
              <a:lnSpc>
                <a:spcPct val="130000"/>
              </a:lnSpc>
              <a:spcBef>
                <a:spcPct val="20000"/>
              </a:spcBef>
              <a:spcAft>
                <a:spcPts val="0"/>
              </a:spcAft>
              <a:buClrTx/>
              <a:buSzTx/>
              <a:defRPr/>
            </a:pPr>
            <a:r>
              <a:rPr lang="zh-CN" altLang="en-US" sz="2400" b="1" noProof="0" dirty="0">
                <a:ln>
                  <a:noFill/>
                </a:ln>
                <a:solidFill>
                  <a:srgbClr val="C00000"/>
                </a:solidFill>
                <a:effectLst/>
                <a:uLnTx/>
                <a:uFillTx/>
                <a:sym typeface="+mn-ea"/>
              </a:rPr>
              <a:t>阀体</a:t>
            </a:r>
            <a:r>
              <a:rPr lang="zh-CN" altLang="en-US" sz="2400" b="1" noProof="0" dirty="0">
                <a:ln>
                  <a:noFill/>
                </a:ln>
                <a:effectLst/>
                <a:uLnTx/>
                <a:uFillTx/>
                <a:sym typeface="+mn-ea"/>
              </a:rPr>
              <a:t>：开有进油口和出油口。</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a:p>
            <a:pPr marL="452755" marR="0" lvl="0" algn="l" defTabSz="914400" rtl="0" eaLnBrk="1" fontAlgn="auto" latinLnBrk="0" hangingPunct="1">
              <a:lnSpc>
                <a:spcPct val="130000"/>
              </a:lnSpc>
              <a:spcBef>
                <a:spcPct val="20000"/>
              </a:spcBef>
              <a:spcAft>
                <a:spcPts val="0"/>
              </a:spcAft>
              <a:buClrTx/>
              <a:buSzTx/>
              <a:defRPr/>
            </a:pPr>
            <a:r>
              <a:rPr lang="zh-CN" altLang="en-US" sz="2400" b="1" noProof="0" dirty="0">
                <a:ln>
                  <a:noFill/>
                </a:ln>
                <a:solidFill>
                  <a:srgbClr val="C00000"/>
                </a:solidFill>
                <a:effectLst/>
                <a:uLnTx/>
                <a:uFillTx/>
                <a:sym typeface="+mn-ea"/>
              </a:rPr>
              <a:t>阀芯</a:t>
            </a:r>
            <a:r>
              <a:rPr lang="zh-CN" altLang="en-US" sz="2400" b="1" noProof="0" dirty="0">
                <a:ln>
                  <a:noFill/>
                </a:ln>
                <a:effectLst/>
                <a:uLnTx/>
                <a:uFillTx/>
                <a:sym typeface="+mn-ea"/>
              </a:rPr>
              <a:t>：一端开有三角尖槽，另</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a:p>
            <a:pPr marL="365760" marR="0" lvl="0" indent="-255905" algn="l" defTabSz="914400" rtl="0" eaLnBrk="1" fontAlgn="auto" latinLnBrk="0" hangingPunct="1">
              <a:lnSpc>
                <a:spcPct val="130000"/>
              </a:lnSpc>
              <a:spcBef>
                <a:spcPct val="20000"/>
              </a:spcBef>
              <a:spcAft>
                <a:spcPts val="0"/>
              </a:spcAft>
              <a:buClrTx/>
              <a:buSzTx/>
              <a:buFont typeface="Wingdings" panose="05000000000000000000" pitchFamily="2" charset="2"/>
              <a:buNone/>
              <a:defRPr/>
            </a:pPr>
            <a:r>
              <a:rPr lang="zh-CN" altLang="en-US" sz="2400" b="1" noProof="0" dirty="0">
                <a:ln>
                  <a:noFill/>
                </a:ln>
                <a:effectLst/>
                <a:uLnTx/>
                <a:uFillTx/>
                <a:sym typeface="+mn-ea"/>
              </a:rPr>
              <a:t>一端加工有螺纹。</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a:p>
            <a:pPr marL="452755" marR="0" lvl="0" algn="l" defTabSz="914400" rtl="0" eaLnBrk="1" fontAlgn="auto" latinLnBrk="0" hangingPunct="1">
              <a:lnSpc>
                <a:spcPct val="130000"/>
              </a:lnSpc>
              <a:spcBef>
                <a:spcPct val="20000"/>
              </a:spcBef>
              <a:spcAft>
                <a:spcPts val="0"/>
              </a:spcAft>
              <a:buClrTx/>
              <a:buSzTx/>
              <a:defRPr/>
            </a:pPr>
            <a:r>
              <a:rPr lang="zh-CN" altLang="en-US" sz="2400" b="1" noProof="0" dirty="0">
                <a:ln>
                  <a:noFill/>
                </a:ln>
                <a:solidFill>
                  <a:srgbClr val="C00000"/>
                </a:solidFill>
                <a:effectLst/>
                <a:uLnTx/>
                <a:uFillTx/>
                <a:sym typeface="+mn-ea"/>
              </a:rPr>
              <a:t>螺母</a:t>
            </a:r>
            <a:r>
              <a:rPr lang="zh-CN" altLang="en-US" sz="2400" b="1" noProof="0" dirty="0">
                <a:ln>
                  <a:noFill/>
                </a:ln>
                <a:effectLst/>
                <a:uLnTx/>
                <a:uFillTx/>
                <a:sym typeface="+mn-ea"/>
              </a:rPr>
              <a:t>：调整阀芯的轴向距离。</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a:p>
            <a:pPr marL="365760" marR="0" lvl="0" indent="-255905" algn="l" defTabSz="914400" rtl="0" eaLnBrk="1" fontAlgn="auto" latinLnBrk="0" hangingPunct="1">
              <a:lnSpc>
                <a:spcPct val="130000"/>
              </a:lnSpc>
              <a:spcBef>
                <a:spcPct val="20000"/>
              </a:spcBef>
              <a:spcAft>
                <a:spcPts val="0"/>
              </a:spcAft>
              <a:buClrTx/>
              <a:buSzTx/>
              <a:buFont typeface="Wingdings" panose="05000000000000000000" pitchFamily="2" charset="2"/>
              <a:buNone/>
              <a:defRPr/>
            </a:pPr>
            <a:r>
              <a:rPr lang="zh-CN" altLang="en-US" sz="2400" b="1" noProof="0" dirty="0">
                <a:ln>
                  <a:noFill/>
                </a:ln>
                <a:effectLst/>
                <a:uLnTx/>
                <a:uFillTx/>
                <a:sym typeface="+mn-ea"/>
              </a:rPr>
              <a:t>         </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a:p>
            <a:pPr marL="365760" marR="0" lvl="0" indent="-255905" algn="l" defTabSz="914400" rtl="0" eaLnBrk="1" fontAlgn="auto" latinLnBrk="0" hangingPunct="1">
              <a:lnSpc>
                <a:spcPct val="130000"/>
              </a:lnSpc>
              <a:spcBef>
                <a:spcPct val="20000"/>
              </a:spcBef>
              <a:spcAft>
                <a:spcPts val="0"/>
              </a:spcAft>
              <a:buClrTx/>
              <a:buSzTx/>
              <a:buFont typeface="Wingdings" panose="05000000000000000000" pitchFamily="2" charset="2"/>
              <a:buNone/>
              <a:defRPr/>
            </a:pPr>
            <a:r>
              <a:rPr lang="zh-CN" altLang="en-US" sz="2400" b="1" noProof="0" dirty="0">
                <a:ln>
                  <a:noFill/>
                </a:ln>
                <a:effectLst/>
                <a:uLnTx/>
                <a:uFillTx/>
                <a:sym typeface="+mn-ea"/>
              </a:rPr>
              <a:t>        旋转阀芯即可轴向移动改变阀</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a:p>
            <a:pPr marL="365760" marR="0" lvl="0" indent="-255905" algn="l" defTabSz="914400" rtl="0" eaLnBrk="1" fontAlgn="auto" latinLnBrk="0" hangingPunct="1">
              <a:lnSpc>
                <a:spcPct val="130000"/>
              </a:lnSpc>
              <a:spcBef>
                <a:spcPct val="20000"/>
              </a:spcBef>
              <a:spcAft>
                <a:spcPts val="0"/>
              </a:spcAft>
              <a:buClrTx/>
              <a:buSzTx/>
              <a:buFont typeface="Wingdings" panose="05000000000000000000" pitchFamily="2" charset="2"/>
              <a:buNone/>
              <a:defRPr/>
            </a:pPr>
            <a:r>
              <a:rPr lang="zh-CN" altLang="en-US" sz="2400" b="1" noProof="0" dirty="0">
                <a:ln>
                  <a:noFill/>
                </a:ln>
                <a:effectLst/>
                <a:uLnTx/>
                <a:uFillTx/>
                <a:sym typeface="+mn-ea"/>
              </a:rPr>
              <a:t>口过流面积即可调速。为平衡液压径向力，三角槽须对称布置。</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a:p>
            <a:pPr algn="just" eaLnBrk="1" latinLnBrk="0" hangingPunct="1">
              <a:lnSpc>
                <a:spcPct val="150000"/>
              </a:lnSpc>
              <a:spcBef>
                <a:spcPts val="0"/>
              </a:spcBef>
              <a:buFont typeface="Wingdings" panose="05000000000000000000" pitchFamily="2" charset="2"/>
              <a:buNone/>
            </a:pP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74</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2478405" cy="645160"/>
          </a:xfrm>
          <a:prstGeom prst="rect">
            <a:avLst/>
          </a:prstGeom>
          <a:noFill/>
        </p:spPr>
        <p:txBody>
          <a:bodyPr wrap="non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一、节流阀</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7" name="组合 6"/>
          <p:cNvGrpSpPr/>
          <p:nvPr/>
        </p:nvGrpSpPr>
        <p:grpSpPr>
          <a:xfrm>
            <a:off x="4899660" y="1133475"/>
            <a:ext cx="4041140" cy="4316116"/>
            <a:chOff x="8239" y="2113"/>
            <a:chExt cx="5920" cy="6575"/>
          </a:xfrm>
        </p:grpSpPr>
        <p:pic>
          <p:nvPicPr>
            <p:cNvPr id="75781" name="Picture 5" descr="4-21"/>
            <p:cNvPicPr preferRelativeResize="0">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8239" y="2113"/>
              <a:ext cx="5920" cy="6575"/>
            </a:xfrm>
            <a:prstGeom prst="rect">
              <a:avLst/>
            </a:prstGeom>
            <a:noFill/>
            <a:ln w="9525">
              <a:noFill/>
            </a:ln>
          </p:spPr>
        </p:pic>
        <p:grpSp>
          <p:nvGrpSpPr>
            <p:cNvPr id="9" name="组合 8"/>
            <p:cNvGrpSpPr/>
            <p:nvPr/>
          </p:nvGrpSpPr>
          <p:grpSpPr>
            <a:xfrm>
              <a:off x="8438" y="2813"/>
              <a:ext cx="5625" cy="4740"/>
              <a:chOff x="8438" y="2813"/>
              <a:chExt cx="5625" cy="4740"/>
            </a:xfrm>
          </p:grpSpPr>
          <p:sp>
            <p:nvSpPr>
              <p:cNvPr id="75782" name="矩形 7"/>
              <p:cNvSpPr/>
              <p:nvPr/>
            </p:nvSpPr>
            <p:spPr>
              <a:xfrm>
                <a:off x="10103" y="2813"/>
                <a:ext cx="1260" cy="420"/>
              </a:xfrm>
              <a:prstGeom prst="rect">
                <a:avLst/>
              </a:prstGeom>
              <a:noFill/>
              <a:ln w="9525">
                <a:noFill/>
              </a:ln>
            </p:spPr>
            <p:txBody>
              <a:bodyPr wrap="square">
                <a:spAutoFit/>
              </a:bodyPr>
              <a:lstStyle/>
              <a:p>
                <a:pPr eaLnBrk="1" hangingPunct="1"/>
                <a:r>
                  <a:rPr lang="zh-CN" altLang="en-US" sz="1200" b="1" dirty="0">
                    <a:solidFill>
                      <a:srgbClr val="FF0000"/>
                    </a:solidFill>
                    <a:latin typeface="Garamond" panose="02020404030301010803" pitchFamily="18" charset="0"/>
                  </a:rPr>
                  <a:t>锁紧螺母</a:t>
                </a:r>
                <a:endParaRPr lang="zh-CN" altLang="en-US" sz="1200" dirty="0">
                  <a:solidFill>
                    <a:srgbClr val="FF0000"/>
                  </a:solidFill>
                  <a:latin typeface="Garamond" panose="02020404030301010803" pitchFamily="18" charset="0"/>
                </a:endParaRPr>
              </a:p>
            </p:txBody>
          </p:sp>
          <p:sp>
            <p:nvSpPr>
              <p:cNvPr id="75784" name="矩形 10"/>
              <p:cNvSpPr/>
              <p:nvPr/>
            </p:nvSpPr>
            <p:spPr>
              <a:xfrm>
                <a:off x="10440" y="3278"/>
                <a:ext cx="1260" cy="420"/>
              </a:xfrm>
              <a:prstGeom prst="rect">
                <a:avLst/>
              </a:prstGeom>
              <a:noFill/>
              <a:ln w="9525">
                <a:noFill/>
              </a:ln>
            </p:spPr>
            <p:txBody>
              <a:bodyPr wrap="square">
                <a:spAutoFit/>
              </a:bodyPr>
              <a:lstStyle/>
              <a:p>
                <a:pPr eaLnBrk="1" hangingPunct="1"/>
                <a:r>
                  <a:rPr lang="zh-CN" altLang="en-US" sz="1200" b="1" dirty="0">
                    <a:solidFill>
                      <a:srgbClr val="FF0000"/>
                    </a:solidFill>
                    <a:latin typeface="Garamond" panose="02020404030301010803" pitchFamily="18" charset="0"/>
                  </a:rPr>
                  <a:t>调节螺母</a:t>
                </a:r>
                <a:endParaRPr lang="zh-CN" altLang="en-US" sz="1200" dirty="0">
                  <a:solidFill>
                    <a:srgbClr val="FF0000"/>
                  </a:solidFill>
                  <a:latin typeface="Garamond" panose="02020404030301010803" pitchFamily="18" charset="0"/>
                </a:endParaRPr>
              </a:p>
            </p:txBody>
          </p:sp>
          <p:sp>
            <p:nvSpPr>
              <p:cNvPr id="75785" name="矩形 11"/>
              <p:cNvSpPr/>
              <p:nvPr/>
            </p:nvSpPr>
            <p:spPr>
              <a:xfrm>
                <a:off x="10680" y="4275"/>
                <a:ext cx="1038" cy="701"/>
              </a:xfrm>
              <a:prstGeom prst="rect">
                <a:avLst/>
              </a:prstGeom>
              <a:noFill/>
              <a:ln w="9525">
                <a:noFill/>
              </a:ln>
            </p:spPr>
            <p:txBody>
              <a:bodyPr wrap="square">
                <a:spAutoFit/>
              </a:bodyPr>
              <a:lstStyle/>
              <a:p>
                <a:pPr eaLnBrk="1" hangingPunct="1"/>
                <a:r>
                  <a:rPr lang="zh-CN" altLang="en-US" sz="1200" b="1" dirty="0">
                    <a:solidFill>
                      <a:srgbClr val="FF0000"/>
                    </a:solidFill>
                    <a:latin typeface="Garamond" panose="02020404030301010803" pitchFamily="18" charset="0"/>
                  </a:rPr>
                  <a:t>阀体孔</a:t>
                </a:r>
                <a:endParaRPr lang="en-US" altLang="zh-CN" sz="1200" b="1" dirty="0">
                  <a:solidFill>
                    <a:srgbClr val="FF0000"/>
                  </a:solidFill>
                  <a:latin typeface="Garamond" panose="02020404030301010803" pitchFamily="18" charset="0"/>
                </a:endParaRPr>
              </a:p>
              <a:p>
                <a:pPr eaLnBrk="1" hangingPunct="1"/>
                <a:r>
                  <a:rPr lang="en-US" altLang="zh-CN" sz="1200" b="1" dirty="0">
                    <a:solidFill>
                      <a:srgbClr val="FF0000"/>
                    </a:solidFill>
                    <a:latin typeface="Garamond" panose="02020404030301010803" pitchFamily="18" charset="0"/>
                  </a:rPr>
                  <a:t>(</a:t>
                </a:r>
                <a:r>
                  <a:rPr lang="zh-CN" altLang="en-US" sz="1200" b="1" dirty="0">
                    <a:solidFill>
                      <a:srgbClr val="FF0000"/>
                    </a:solidFill>
                    <a:latin typeface="Garamond" panose="02020404030301010803" pitchFamily="18" charset="0"/>
                  </a:rPr>
                  <a:t>滑阀</a:t>
                </a:r>
                <a:r>
                  <a:rPr lang="en-US" altLang="zh-CN" sz="1200" b="1" dirty="0">
                    <a:solidFill>
                      <a:srgbClr val="FF0000"/>
                    </a:solidFill>
                    <a:latin typeface="Garamond" panose="02020404030301010803" pitchFamily="18" charset="0"/>
                  </a:rPr>
                  <a:t>)</a:t>
                </a:r>
                <a:endParaRPr lang="zh-CN" altLang="en-US" sz="1200" b="1" dirty="0">
                  <a:solidFill>
                    <a:srgbClr val="FF0000"/>
                  </a:solidFill>
                  <a:latin typeface="Garamond" panose="02020404030301010803" pitchFamily="18" charset="0"/>
                </a:endParaRPr>
              </a:p>
            </p:txBody>
          </p:sp>
          <p:sp>
            <p:nvSpPr>
              <p:cNvPr id="75786" name="矩形 12"/>
              <p:cNvSpPr/>
              <p:nvPr/>
            </p:nvSpPr>
            <p:spPr>
              <a:xfrm>
                <a:off x="11650" y="4388"/>
                <a:ext cx="775" cy="420"/>
              </a:xfrm>
              <a:prstGeom prst="rect">
                <a:avLst/>
              </a:prstGeom>
              <a:noFill/>
              <a:ln w="9525">
                <a:noFill/>
              </a:ln>
            </p:spPr>
            <p:txBody>
              <a:bodyPr wrap="square">
                <a:spAutoFit/>
              </a:bodyPr>
              <a:lstStyle/>
              <a:p>
                <a:pPr eaLnBrk="1" hangingPunct="1"/>
                <a:r>
                  <a:rPr lang="zh-CN" altLang="en-US" sz="1200" b="1" dirty="0">
                    <a:solidFill>
                      <a:srgbClr val="FF0000"/>
                    </a:solidFill>
                    <a:latin typeface="Garamond" panose="02020404030301010803" pitchFamily="18" charset="0"/>
                  </a:rPr>
                  <a:t>阀心</a:t>
                </a:r>
              </a:p>
            </p:txBody>
          </p:sp>
          <p:sp>
            <p:nvSpPr>
              <p:cNvPr id="75787" name="矩形 13"/>
              <p:cNvSpPr/>
              <p:nvPr/>
            </p:nvSpPr>
            <p:spPr>
              <a:xfrm>
                <a:off x="8438" y="6585"/>
                <a:ext cx="775" cy="701"/>
              </a:xfrm>
              <a:prstGeom prst="rect">
                <a:avLst/>
              </a:prstGeom>
              <a:noFill/>
              <a:ln w="9525">
                <a:noFill/>
              </a:ln>
            </p:spPr>
            <p:txBody>
              <a:bodyPr wrap="square">
                <a:spAutoFit/>
              </a:bodyPr>
              <a:lstStyle/>
              <a:p>
                <a:pPr eaLnBrk="1" hangingPunct="1"/>
                <a:r>
                  <a:rPr lang="zh-CN" altLang="en-US" sz="1200" b="1" dirty="0">
                    <a:solidFill>
                      <a:srgbClr val="FF0000"/>
                    </a:solidFill>
                    <a:latin typeface="Garamond" panose="02020404030301010803" pitchFamily="18" charset="0"/>
                  </a:rPr>
                  <a:t>端部</a:t>
                </a:r>
                <a:endParaRPr lang="en-US" altLang="zh-CN" sz="1200" b="1" dirty="0">
                  <a:solidFill>
                    <a:srgbClr val="FF0000"/>
                  </a:solidFill>
                  <a:latin typeface="Garamond" panose="02020404030301010803" pitchFamily="18" charset="0"/>
                </a:endParaRPr>
              </a:p>
              <a:p>
                <a:pPr eaLnBrk="1" hangingPunct="1"/>
                <a:r>
                  <a:rPr lang="zh-CN" altLang="en-US" sz="1200" b="1" dirty="0">
                    <a:solidFill>
                      <a:srgbClr val="FF0000"/>
                    </a:solidFill>
                    <a:latin typeface="Garamond" panose="02020404030301010803" pitchFamily="18" charset="0"/>
                  </a:rPr>
                  <a:t>阀面</a:t>
                </a:r>
              </a:p>
            </p:txBody>
          </p:sp>
          <p:sp>
            <p:nvSpPr>
              <p:cNvPr id="75789" name="矩形 16"/>
              <p:cNvSpPr/>
              <p:nvPr/>
            </p:nvSpPr>
            <p:spPr>
              <a:xfrm>
                <a:off x="9205" y="7133"/>
                <a:ext cx="1018" cy="420"/>
              </a:xfrm>
              <a:prstGeom prst="rect">
                <a:avLst/>
              </a:prstGeom>
              <a:noFill/>
              <a:ln w="9525">
                <a:noFill/>
              </a:ln>
            </p:spPr>
            <p:txBody>
              <a:bodyPr wrap="square">
                <a:spAutoFit/>
              </a:bodyPr>
              <a:lstStyle/>
              <a:p>
                <a:pPr eaLnBrk="1" hangingPunct="1"/>
                <a:r>
                  <a:rPr lang="zh-CN" altLang="en-US" sz="1200" b="1" dirty="0">
                    <a:solidFill>
                      <a:srgbClr val="FF0000"/>
                    </a:solidFill>
                    <a:latin typeface="Garamond" panose="02020404030301010803" pitchFamily="18" charset="0"/>
                  </a:rPr>
                  <a:t>出油口</a:t>
                </a:r>
              </a:p>
            </p:txBody>
          </p:sp>
          <p:sp>
            <p:nvSpPr>
              <p:cNvPr id="75790" name="矩形 17"/>
              <p:cNvSpPr/>
              <p:nvPr/>
            </p:nvSpPr>
            <p:spPr>
              <a:xfrm>
                <a:off x="10463" y="7089"/>
                <a:ext cx="1017" cy="418"/>
              </a:xfrm>
              <a:prstGeom prst="rect">
                <a:avLst/>
              </a:prstGeom>
              <a:noFill/>
              <a:ln w="9525">
                <a:noFill/>
              </a:ln>
            </p:spPr>
            <p:txBody>
              <a:bodyPr wrap="square">
                <a:spAutoFit/>
              </a:bodyPr>
              <a:lstStyle/>
              <a:p>
                <a:pPr eaLnBrk="1" hangingPunct="1"/>
                <a:r>
                  <a:rPr lang="zh-CN" altLang="en-US" sz="1200" b="1" dirty="0">
                    <a:solidFill>
                      <a:srgbClr val="FF0000"/>
                    </a:solidFill>
                    <a:latin typeface="Garamond" panose="02020404030301010803" pitchFamily="18" charset="0"/>
                  </a:rPr>
                  <a:t>进油口</a:t>
                </a:r>
              </a:p>
            </p:txBody>
          </p:sp>
          <p:sp>
            <p:nvSpPr>
              <p:cNvPr id="75791" name="矩形 18"/>
              <p:cNvSpPr/>
              <p:nvPr/>
            </p:nvSpPr>
            <p:spPr>
              <a:xfrm>
                <a:off x="12145" y="6065"/>
                <a:ext cx="533" cy="418"/>
              </a:xfrm>
              <a:prstGeom prst="rect">
                <a:avLst/>
              </a:prstGeom>
              <a:noFill/>
              <a:ln w="9525">
                <a:noFill/>
              </a:ln>
            </p:spPr>
            <p:txBody>
              <a:bodyPr wrap="square">
                <a:spAutoFit/>
              </a:bodyPr>
              <a:lstStyle/>
              <a:p>
                <a:pPr eaLnBrk="1" hangingPunct="1"/>
                <a:r>
                  <a:rPr lang="zh-CN" altLang="en-US" sz="1200" b="1" dirty="0">
                    <a:solidFill>
                      <a:srgbClr val="FF0000"/>
                    </a:solidFill>
                    <a:latin typeface="Garamond" panose="02020404030301010803" pitchFamily="18" charset="0"/>
                  </a:rPr>
                  <a:t>进</a:t>
                </a:r>
              </a:p>
            </p:txBody>
          </p:sp>
          <p:sp>
            <p:nvSpPr>
              <p:cNvPr id="75792" name="矩形 19"/>
              <p:cNvSpPr/>
              <p:nvPr/>
            </p:nvSpPr>
            <p:spPr>
              <a:xfrm>
                <a:off x="13530" y="6065"/>
                <a:ext cx="533" cy="418"/>
              </a:xfrm>
              <a:prstGeom prst="rect">
                <a:avLst/>
              </a:prstGeom>
              <a:noFill/>
              <a:ln w="9525">
                <a:noFill/>
              </a:ln>
            </p:spPr>
            <p:txBody>
              <a:bodyPr wrap="square">
                <a:spAutoFit/>
              </a:bodyPr>
              <a:lstStyle/>
              <a:p>
                <a:pPr eaLnBrk="1" hangingPunct="1"/>
                <a:r>
                  <a:rPr lang="zh-CN" altLang="en-US" sz="1200" b="1" dirty="0">
                    <a:solidFill>
                      <a:srgbClr val="FF0000"/>
                    </a:solidFill>
                    <a:latin typeface="Garamond" panose="02020404030301010803" pitchFamily="18" charset="0"/>
                  </a:rPr>
                  <a:t>出</a:t>
                </a:r>
              </a:p>
            </p:txBody>
          </p:sp>
          <p:sp>
            <p:nvSpPr>
              <p:cNvPr id="75793" name="矩形 20"/>
              <p:cNvSpPr/>
              <p:nvPr/>
            </p:nvSpPr>
            <p:spPr>
              <a:xfrm>
                <a:off x="9788" y="6668"/>
                <a:ext cx="1260" cy="418"/>
              </a:xfrm>
              <a:prstGeom prst="rect">
                <a:avLst/>
              </a:prstGeom>
              <a:noFill/>
              <a:ln w="9525">
                <a:noFill/>
              </a:ln>
            </p:spPr>
            <p:txBody>
              <a:bodyPr wrap="square">
                <a:spAutoFit/>
              </a:bodyPr>
              <a:lstStyle/>
              <a:p>
                <a:pPr eaLnBrk="1" hangingPunct="1"/>
                <a:r>
                  <a:rPr lang="zh-CN" altLang="en-US" sz="1200" b="1" dirty="0">
                    <a:solidFill>
                      <a:srgbClr val="FF0000"/>
                    </a:solidFill>
                    <a:latin typeface="Garamond" panose="02020404030301010803" pitchFamily="18" charset="0"/>
                  </a:rPr>
                  <a:t>开口面积</a:t>
                </a:r>
              </a:p>
            </p:txBody>
          </p:sp>
        </p:gr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02690"/>
            <a:ext cx="8781415" cy="54013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258445" y="1193165"/>
            <a:ext cx="8716645" cy="5166360"/>
          </a:xfrm>
        </p:spPr>
        <p:txBody>
          <a:bodyPr vert="horz" wrap="square" lIns="91440" tIns="45720" rIns="91440" bIns="45720" anchor="t"/>
          <a:lstStyle/>
          <a:p>
            <a:pPr algn="just" eaLnBrk="1" latinLnBrk="0" hangingPunct="1">
              <a:lnSpc>
                <a:spcPct val="150000"/>
              </a:lnSpc>
              <a:spcBef>
                <a:spcPts val="0"/>
              </a:spcBef>
              <a:buFont typeface="Wingdings" panose="05000000000000000000" charset="0"/>
              <a:buChar char="u"/>
            </a:pPr>
            <a:r>
              <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节流阀的刚性：</a:t>
            </a:r>
            <a:r>
              <a:rPr lang="zh-CN" altLang="en-US" sz="2400" b="1" noProof="0" dirty="0">
                <a:ln>
                  <a:noFill/>
                </a:ln>
                <a:effectLst/>
                <a:uLnTx/>
                <a:uFillTx/>
                <a:sym typeface="+mn-ea"/>
              </a:rPr>
              <a:t>                    </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a:p>
            <a:pPr algn="l" eaLnBrk="1" hangingPunct="1">
              <a:lnSpc>
                <a:spcPct val="120000"/>
              </a:lnSpc>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现象：当外负载波动时，会引起阀前后压力差</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Δp</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的变化。即使阀的开口面积</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A</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不变，也会导致流经阀的流量</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q</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不稳定。</a:t>
            </a:r>
            <a:endParaRPr lang="zh-CN" altLang="en-US" sz="2400" b="1" dirty="0"/>
          </a:p>
          <a:p>
            <a:pPr eaLnBrk="1" hangingPunct="1">
              <a:lnSpc>
                <a:spcPct val="130000"/>
              </a:lnSpc>
              <a:buFont typeface="Wingdings" panose="05000000000000000000" charset="0"/>
              <a:buChar char="u"/>
            </a:pPr>
            <a:r>
              <a:rPr lang="zh-CN" altLang="en-US" sz="2400" b="1" dirty="0">
                <a:solidFill>
                  <a:srgbClr val="C00000"/>
                </a:solidFill>
                <a:sym typeface="+mn-ea"/>
              </a:rPr>
              <a:t>节流阀的刚性定义：</a:t>
            </a:r>
            <a:endParaRPr lang="zh-CN" altLang="en-US" sz="2400" b="1" dirty="0">
              <a:solidFill>
                <a:srgbClr val="C00000"/>
              </a:solidFill>
            </a:endParaRPr>
          </a:p>
          <a:p>
            <a:pPr eaLnBrk="1" hangingPunct="1">
              <a:lnSpc>
                <a:spcPct val="130000"/>
              </a:lnSpc>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当阀的开口面积</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A</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一定时 ，阀前后压力差</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Δp</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的变化量与流量</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q</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的变化量之比称为节流阀的刚性 。即：</a:t>
            </a:r>
          </a:p>
          <a:p>
            <a:pPr eaLnBrk="1" hangingPunct="1">
              <a:lnSpc>
                <a:spcPct val="130000"/>
              </a:lnSpc>
            </a:pP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a:p>
            <a:pPr eaLnBrk="1" hangingPunct="1">
              <a:lnSpc>
                <a:spcPct val="130000"/>
              </a:lnSpc>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刚性</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T</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越大，通过阀的流量越稳定，节流阀的性能越好。</a:t>
            </a:r>
          </a:p>
          <a:p>
            <a:pPr eaLnBrk="1" hangingPunct="1">
              <a:lnSpc>
                <a:spcPct val="130000"/>
              </a:lnSpc>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阀前后压力差</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Δp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大有利于提高节流阀刚性，但过大会造成压力损失增大，而且可能因阀口太小而堵塞。</a:t>
            </a:r>
          </a:p>
          <a:p>
            <a:pPr marL="0" indent="0" eaLnBrk="1" hangingPunct="1">
              <a:lnSpc>
                <a:spcPct val="130000"/>
              </a:lnSpc>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一般取</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315970" y="5779770"/>
            <a:ext cx="3708400" cy="559435"/>
          </a:xfrm>
          <a:prstGeom prst="rect">
            <a:avLst/>
          </a:prstGeom>
          <a:solidFill>
            <a:srgbClr val="F6E99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75</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2478405" cy="645160"/>
          </a:xfrm>
          <a:prstGeom prst="rect">
            <a:avLst/>
          </a:prstGeom>
          <a:noFill/>
        </p:spPr>
        <p:txBody>
          <a:bodyPr wrap="non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一、节流阀</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0" name="矩形 9"/>
          <p:cNvSpPr/>
          <p:nvPr/>
        </p:nvSpPr>
        <p:spPr>
          <a:xfrm>
            <a:off x="2667000" y="3993515"/>
            <a:ext cx="3706495" cy="544830"/>
          </a:xfrm>
          <a:prstGeom prst="rect">
            <a:avLst/>
          </a:prstGeom>
          <a:solidFill>
            <a:srgbClr val="F6E99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681605" y="4040505"/>
            <a:ext cx="3691890" cy="450850"/>
          </a:xfrm>
          <a:prstGeom prst="rect">
            <a:avLst/>
          </a:prstGeom>
          <a:noFill/>
        </p:spPr>
        <p:txBody>
          <a:bodyPr wrap="square" rtlCol="0">
            <a:spAutoFit/>
          </a:bodyPr>
          <a:lstStyle/>
          <a:p>
            <a:pPr lvl="1" eaLnBrk="1" hangingPunct="1">
              <a:lnSpc>
                <a:spcPct val="130000"/>
              </a:lnSpc>
              <a:buFont typeface="Wingdings" panose="05000000000000000000" pitchFamily="2" charset="2"/>
              <a:buNone/>
            </a:pPr>
            <a:r>
              <a:rPr lang="en-US" altLang="zh-CN" b="1" i="1" dirty="0">
                <a:sym typeface="+mn-ea"/>
              </a:rPr>
              <a:t>T </a:t>
            </a:r>
            <a:r>
              <a:rPr lang="en-US" altLang="zh-CN" b="1" dirty="0">
                <a:sym typeface="+mn-ea"/>
              </a:rPr>
              <a:t>= d</a:t>
            </a:r>
            <a:r>
              <a:rPr lang="en-US" altLang="zh-CN" b="1" i="1" dirty="0">
                <a:sym typeface="+mn-ea"/>
              </a:rPr>
              <a:t>Δp</a:t>
            </a:r>
            <a:r>
              <a:rPr lang="en-US" altLang="zh-CN" b="1" dirty="0">
                <a:sym typeface="+mn-ea"/>
              </a:rPr>
              <a:t>/d</a:t>
            </a:r>
            <a:r>
              <a:rPr lang="en-US" altLang="zh-CN" b="1" i="1" dirty="0">
                <a:sym typeface="+mn-ea"/>
              </a:rPr>
              <a:t>q</a:t>
            </a:r>
            <a:r>
              <a:rPr lang="en-US" altLang="zh-CN" b="1" dirty="0">
                <a:sym typeface="+mn-ea"/>
              </a:rPr>
              <a:t> = </a:t>
            </a:r>
            <a:r>
              <a:rPr lang="en-US" altLang="zh-CN" b="1" i="1" dirty="0">
                <a:sym typeface="+mn-ea"/>
              </a:rPr>
              <a:t>Δp</a:t>
            </a:r>
            <a:r>
              <a:rPr lang="en-US" altLang="zh-CN" b="1" baseline="30000" dirty="0">
                <a:sym typeface="+mn-ea"/>
              </a:rPr>
              <a:t>1-m</a:t>
            </a:r>
            <a:r>
              <a:rPr lang="en-US" altLang="zh-CN" b="1" dirty="0">
                <a:sym typeface="+mn-ea"/>
              </a:rPr>
              <a:t>/ </a:t>
            </a:r>
            <a:r>
              <a:rPr lang="en-US" altLang="zh-CN" b="1" i="1" dirty="0">
                <a:sym typeface="+mn-ea"/>
              </a:rPr>
              <a:t>K</a:t>
            </a:r>
            <a:r>
              <a:rPr lang="en-US" altLang="zh-CN" b="1" baseline="-25000" dirty="0">
                <a:sym typeface="+mn-ea"/>
              </a:rPr>
              <a:t>L</a:t>
            </a:r>
            <a:r>
              <a:rPr lang="en-US" altLang="zh-CN" b="1" i="1" dirty="0">
                <a:sym typeface="+mn-ea"/>
              </a:rPr>
              <a:t>Am</a:t>
            </a:r>
            <a:r>
              <a:rPr lang="en-US" altLang="zh-CN" b="1" dirty="0">
                <a:sym typeface="+mn-ea"/>
              </a:rPr>
              <a:t>    </a:t>
            </a:r>
            <a:endParaRPr lang="zh-CN" altLang="en-US" dirty="0"/>
          </a:p>
        </p:txBody>
      </p:sp>
      <p:sp>
        <p:nvSpPr>
          <p:cNvPr id="14" name="文本框 13"/>
          <p:cNvSpPr txBox="1"/>
          <p:nvPr/>
        </p:nvSpPr>
        <p:spPr>
          <a:xfrm>
            <a:off x="3315970" y="5833745"/>
            <a:ext cx="3707765" cy="450850"/>
          </a:xfrm>
          <a:prstGeom prst="rect">
            <a:avLst/>
          </a:prstGeom>
          <a:noFill/>
        </p:spPr>
        <p:txBody>
          <a:bodyPr wrap="square" rtlCol="0">
            <a:spAutoFit/>
          </a:bodyPr>
          <a:lstStyle/>
          <a:p>
            <a:pPr lvl="1" eaLnBrk="1" hangingPunct="1">
              <a:lnSpc>
                <a:spcPct val="130000"/>
              </a:lnSpc>
              <a:buFont typeface="Wingdings" panose="05000000000000000000" pitchFamily="2" charset="2"/>
              <a:buNone/>
            </a:pPr>
            <a:r>
              <a:rPr lang="en-US" altLang="zh-CN" b="1" i="1" dirty="0">
                <a:latin typeface="宋体" panose="02010600030101010101" pitchFamily="2" charset="-122"/>
                <a:cs typeface="宋体" panose="02010600030101010101" pitchFamily="2" charset="-122"/>
                <a:sym typeface="+mn-ea"/>
              </a:rPr>
              <a:t>Δp</a:t>
            </a:r>
            <a:r>
              <a:rPr lang="en-US" altLang="zh-CN" b="1" dirty="0">
                <a:latin typeface="宋体" panose="02010600030101010101" pitchFamily="2" charset="-122"/>
                <a:cs typeface="宋体" panose="02010600030101010101" pitchFamily="2" charset="-122"/>
                <a:sym typeface="+mn-ea"/>
              </a:rPr>
              <a:t> </a:t>
            </a:r>
            <a:r>
              <a:rPr lang="zh-CN" altLang="en-US" b="1" dirty="0">
                <a:latin typeface="宋体" panose="02010600030101010101" pitchFamily="2" charset="-122"/>
                <a:cs typeface="宋体" panose="02010600030101010101" pitchFamily="2" charset="-122"/>
                <a:sym typeface="+mn-ea"/>
              </a:rPr>
              <a:t>＝（</a:t>
            </a:r>
            <a:r>
              <a:rPr lang="en-US" altLang="zh-CN" b="1" i="1" dirty="0">
                <a:latin typeface="宋体" panose="02010600030101010101" pitchFamily="2" charset="-122"/>
                <a:cs typeface="宋体" panose="02010600030101010101" pitchFamily="2" charset="-122"/>
                <a:sym typeface="+mn-ea"/>
              </a:rPr>
              <a:t>0.15</a:t>
            </a:r>
            <a:r>
              <a:rPr lang="zh-CN" altLang="en-US" b="1" i="1" dirty="0">
                <a:latin typeface="宋体" panose="02010600030101010101" pitchFamily="2" charset="-122"/>
                <a:cs typeface="宋体" panose="02010600030101010101" pitchFamily="2" charset="-122"/>
                <a:sym typeface="+mn-ea"/>
              </a:rPr>
              <a:t>～</a:t>
            </a:r>
            <a:r>
              <a:rPr lang="en-US" altLang="zh-CN" b="1" i="1" dirty="0">
                <a:latin typeface="宋体" panose="02010600030101010101" pitchFamily="2" charset="-122"/>
                <a:cs typeface="宋体" panose="02010600030101010101" pitchFamily="2" charset="-122"/>
                <a:sym typeface="+mn-ea"/>
              </a:rPr>
              <a:t>0.4 </a:t>
            </a:r>
            <a:r>
              <a:rPr lang="zh-CN" altLang="en-US" b="1" dirty="0">
                <a:latin typeface="宋体" panose="02010600030101010101" pitchFamily="2" charset="-122"/>
                <a:cs typeface="宋体" panose="02010600030101010101" pitchFamily="2" charset="-122"/>
                <a:sym typeface="+mn-ea"/>
              </a:rPr>
              <a:t>）</a:t>
            </a:r>
            <a:r>
              <a:rPr lang="en-US" altLang="zh-CN" b="1" i="1" dirty="0">
                <a:latin typeface="宋体" panose="02010600030101010101" pitchFamily="2" charset="-122"/>
                <a:cs typeface="宋体" panose="02010600030101010101" pitchFamily="2" charset="-122"/>
                <a:sym typeface="+mn-ea"/>
              </a:rPr>
              <a:t>MPa</a:t>
            </a:r>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332105" y="1192530"/>
            <a:ext cx="8561070" cy="528447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332740" y="1192530"/>
            <a:ext cx="8236585" cy="5166360"/>
          </a:xfrm>
        </p:spPr>
        <p:txBody>
          <a:bodyPr vert="horz" wrap="square" lIns="91440" tIns="45720" rIns="91440" bIns="45720" anchor="t"/>
          <a:lstStyle/>
          <a:p>
            <a:pPr algn="just" eaLnBrk="1" latinLnBrk="0" hangingPunct="1">
              <a:lnSpc>
                <a:spcPct val="150000"/>
              </a:lnSpc>
              <a:spcBef>
                <a:spcPts val="0"/>
              </a:spcBef>
              <a:buFont typeface="Wingdings" panose="05000000000000000000" charset="0"/>
              <a:buChar char="u"/>
            </a:pPr>
            <a:r>
              <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节流阀的刚性：</a:t>
            </a:r>
            <a:r>
              <a:rPr lang="zh-CN" altLang="en-US" sz="2400" b="1" noProof="0" dirty="0">
                <a:ln>
                  <a:noFill/>
                </a:ln>
                <a:effectLst/>
                <a:uLnTx/>
                <a:uFillTx/>
                <a:sym typeface="+mn-ea"/>
              </a:rPr>
              <a:t> </a:t>
            </a:r>
            <a:r>
              <a:rPr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b="1" noProof="0" dirty="0">
                <a:ln>
                  <a:noFill/>
                </a:ln>
                <a:effectLst/>
                <a:uLnTx/>
                <a:uFillTx/>
                <a:sym typeface="+mn-ea"/>
              </a:rPr>
              <a:t>             </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a:p>
            <a:pPr marL="0" indent="0" algn="l" eaLnBrk="1" hangingPunct="1">
              <a:lnSpc>
                <a:spcPct val="120000"/>
              </a:lnSpc>
              <a:buClrTx/>
              <a:buSzTx/>
              <a:buNone/>
            </a:pP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76</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483235" y="547370"/>
            <a:ext cx="2915285"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一、节流阀</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77828" name="Picture 3"/>
          <p:cNvPicPr>
            <a:picLocks noChangeAspect="1"/>
          </p:cNvPicPr>
          <p:nvPr/>
        </p:nvPicPr>
        <p:blipFill>
          <a:blip r:embed="rId5">
            <a:clrChange>
              <a:clrFrom>
                <a:srgbClr val="FFFFFF">
                  <a:alpha val="100000"/>
                </a:srgbClr>
              </a:clrFrom>
              <a:clrTo>
                <a:srgbClr val="FFFFFF">
                  <a:alpha val="100000"/>
                  <a:alpha val="0"/>
                </a:srgbClr>
              </a:clrTo>
            </a:clrChange>
          </a:blip>
          <a:srcRect l="58203" b="30664"/>
          <a:stretch>
            <a:fillRect/>
          </a:stretch>
        </p:blipFill>
        <p:spPr>
          <a:xfrm>
            <a:off x="5769610" y="1913255"/>
            <a:ext cx="2961005" cy="3270250"/>
          </a:xfrm>
          <a:prstGeom prst="rect">
            <a:avLst/>
          </a:prstGeom>
          <a:noFill/>
          <a:ln w="9525">
            <a:noFill/>
          </a:ln>
        </p:spPr>
      </p:pic>
      <p:sp>
        <p:nvSpPr>
          <p:cNvPr id="7" name="文本框 6"/>
          <p:cNvSpPr txBox="1"/>
          <p:nvPr/>
        </p:nvSpPr>
        <p:spPr>
          <a:xfrm>
            <a:off x="482600" y="1800225"/>
            <a:ext cx="5287010" cy="4707890"/>
          </a:xfrm>
          <a:prstGeom prst="rect">
            <a:avLst/>
          </a:prstGeom>
          <a:noFill/>
        </p:spPr>
        <p:txBody>
          <a:bodyPr wrap="square" rtlCol="0">
            <a:spAutoFit/>
          </a:bodyPr>
          <a:lstStyle/>
          <a:p>
            <a:pPr marL="342900" indent="-342900" algn="just" eaLnBrk="1">
              <a:lnSpc>
                <a:spcPct val="125000"/>
              </a:lnSpc>
              <a:buFont typeface="Arial" panose="020B0604020202020204" pitchFamily="34" charset="0"/>
              <a:buChar char="•"/>
            </a:pPr>
            <a:r>
              <a:rPr lang="zh-CN" altLang="en-US" sz="2400" b="1">
                <a:latin typeface="宋体" panose="02010600030101010101" pitchFamily="2" charset="-122"/>
                <a:cs typeface="宋体" panose="02010600030101010101" pitchFamily="2" charset="-122"/>
              </a:rPr>
              <a:t>节流口的流量刚度越大，流量稳定性越好，用于液压系统时负载特性也越好；</a:t>
            </a:r>
          </a:p>
          <a:p>
            <a:pPr marL="342900" indent="-342900" algn="just" eaLnBrk="1">
              <a:lnSpc>
                <a:spcPct val="125000"/>
              </a:lnSpc>
              <a:buFont typeface="Arial" panose="020B0604020202020204" pitchFamily="34" charset="0"/>
              <a:buChar char="•"/>
            </a:pPr>
            <a:r>
              <a:rPr lang="zh-CN" altLang="en-US" sz="2400" b="1">
                <a:latin typeface="宋体" panose="02010600030101010101" pitchFamily="2" charset="-122"/>
                <a:cs typeface="宋体" panose="02010600030101010101" pitchFamily="2" charset="-122"/>
              </a:rPr>
              <a:t>流量刚度与节流口压差成正比，压差越大，刚度越大；</a:t>
            </a:r>
          </a:p>
          <a:p>
            <a:pPr marL="342900" indent="-342900" algn="just" eaLnBrk="1">
              <a:lnSpc>
                <a:spcPct val="125000"/>
              </a:lnSpc>
              <a:buFont typeface="Arial" panose="020B0604020202020204" pitchFamily="34" charset="0"/>
              <a:buChar char="•"/>
            </a:pPr>
            <a:r>
              <a:rPr lang="zh-CN" altLang="en-US" sz="2400" b="1">
                <a:latin typeface="宋体" panose="02010600030101010101" pitchFamily="2" charset="-122"/>
                <a:cs typeface="宋体" panose="02010600030101010101" pitchFamily="2" charset="-122"/>
              </a:rPr>
              <a:t>压差一定时，刚度与流量成反比，流量越小，刚度越大；</a:t>
            </a:r>
          </a:p>
          <a:p>
            <a:pPr marL="342900" indent="-342900" algn="just" eaLnBrk="1">
              <a:lnSpc>
                <a:spcPct val="125000"/>
              </a:lnSpc>
              <a:buFont typeface="Arial" panose="020B0604020202020204" pitchFamily="34" charset="0"/>
              <a:buChar char="•"/>
            </a:pPr>
            <a:r>
              <a:rPr lang="zh-CN" altLang="en-US" sz="2400" b="1">
                <a:latin typeface="宋体" panose="02010600030101010101" pitchFamily="2" charset="-122"/>
                <a:cs typeface="宋体" panose="02010600030101010101" pitchFamily="2" charset="-122"/>
              </a:rPr>
              <a:t>系数</a:t>
            </a:r>
            <a:r>
              <a:rPr lang="en-US" altLang="zh-CN" sz="2400" b="1">
                <a:latin typeface="宋体" panose="02010600030101010101" pitchFamily="2" charset="-122"/>
                <a:cs typeface="宋体" panose="02010600030101010101" pitchFamily="2" charset="-122"/>
              </a:rPr>
              <a:t>m</a:t>
            </a:r>
            <a:r>
              <a:rPr lang="zh-CN" altLang="en-US" sz="2400" b="1">
                <a:latin typeface="宋体" panose="02010600030101010101" pitchFamily="2" charset="-122"/>
                <a:cs typeface="宋体" panose="02010600030101010101" pitchFamily="2" charset="-122"/>
              </a:rPr>
              <a:t>越小，刚度越大；</a:t>
            </a:r>
          </a:p>
          <a:p>
            <a:pPr marL="342900" indent="-342900" algn="just" eaLnBrk="1">
              <a:lnSpc>
                <a:spcPct val="125000"/>
              </a:lnSpc>
              <a:buFont typeface="Arial" panose="020B0604020202020204" pitchFamily="34" charset="0"/>
              <a:buChar char="•"/>
            </a:pPr>
            <a:r>
              <a:rPr lang="zh-CN" altLang="en-US" sz="2400" b="1">
                <a:latin typeface="宋体" panose="02010600030101010101" pitchFamily="2" charset="-122"/>
                <a:cs typeface="宋体" panose="02010600030101010101" pitchFamily="2" charset="-122"/>
              </a:rPr>
              <a:t>应使节流口形式接近于薄壁孔口，以获得较好的流量稳定性。</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481965" y="1336040"/>
            <a:ext cx="8086725" cy="48901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782320" y="1467485"/>
            <a:ext cx="7477125" cy="4624705"/>
          </a:xfrm>
        </p:spPr>
        <p:txBody>
          <a:bodyPr vert="horz" wrap="square" lIns="91440" tIns="45720" rIns="91440" bIns="45720" anchor="t"/>
          <a:lstStyle/>
          <a:p>
            <a:pPr algn="just" eaLnBrk="1" latinLnBrk="0" hangingPunct="1">
              <a:lnSpc>
                <a:spcPct val="150000"/>
              </a:lnSpc>
              <a:spcBef>
                <a:spcPts val="0"/>
              </a:spcBef>
              <a:buFont typeface="Wingdings" panose="05000000000000000000" charset="0"/>
              <a:buChar char="u"/>
            </a:pPr>
            <a:r>
              <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节流阀的刚性：</a:t>
            </a:r>
            <a:r>
              <a:rPr lang="zh-CN" altLang="en-US" sz="2400" b="1" noProof="0" dirty="0">
                <a:ln>
                  <a:noFill/>
                </a:ln>
                <a:effectLst/>
                <a:uLnTx/>
                <a:uFillTx/>
                <a:sym typeface="+mn-ea"/>
              </a:rPr>
              <a:t> </a:t>
            </a:r>
            <a:r>
              <a:rPr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b="1" noProof="0" dirty="0">
                <a:ln>
                  <a:noFill/>
                </a:ln>
                <a:effectLst/>
                <a:uLnTx/>
                <a:uFillTx/>
                <a:sym typeface="+mn-ea"/>
              </a:rPr>
              <a:t>             </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a:p>
            <a:pPr algn="just" eaLnBrk="1" latinLnBrk="0" hangingPunct="1">
              <a:lnSpc>
                <a:spcPct val="150000"/>
              </a:lnSpc>
              <a:spcBef>
                <a:spcPts val="0"/>
              </a:spcBef>
              <a:buClrTx/>
              <a:buSzTx/>
            </a:pP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节流阀的阻塞现象</a:t>
            </a:r>
          </a:p>
          <a:p>
            <a:pPr algn="just" eaLnBrk="1" latinLnBrk="0" hangingPunct="1">
              <a:lnSpc>
                <a:spcPct val="150000"/>
              </a:lnSpc>
              <a:spcBef>
                <a:spcPts val="0"/>
              </a:spcBef>
              <a:buClrTx/>
              <a:buSzTx/>
            </a:pP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一般节流阀，只要保持油足够清洁，不会出现阻塞。有的系统要求缸的运动速度极慢，节流阀的开口只能很小，于是导致阻塞现象的出现。此时，通过节流阀的流量时大时小，甚至断流。</a:t>
            </a:r>
          </a:p>
          <a:p>
            <a:pPr algn="just" eaLnBrk="1" latinLnBrk="0" hangingPunct="1">
              <a:lnSpc>
                <a:spcPct val="150000"/>
              </a:lnSpc>
              <a:spcBef>
                <a:spcPts val="0"/>
              </a:spcBef>
              <a:buClrTx/>
              <a:buSzTx/>
            </a:pP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流量小时，流量稳定性与油液的性质和节流口的结构都有关。</a:t>
            </a: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77</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782320" y="619125"/>
            <a:ext cx="2616200"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一、节流阀</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481965" y="1264285"/>
            <a:ext cx="8185150" cy="466217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782320" y="1264285"/>
            <a:ext cx="7547610" cy="5094605"/>
          </a:xfrm>
        </p:spPr>
        <p:txBody>
          <a:bodyPr vert="horz" wrap="square" lIns="91440" tIns="45720" rIns="91440" bIns="45720" anchor="t"/>
          <a:lstStyle/>
          <a:p>
            <a:pPr algn="just" eaLnBrk="1" latinLnBrk="0" hangingPunct="1">
              <a:lnSpc>
                <a:spcPct val="150000"/>
              </a:lnSpc>
              <a:spcBef>
                <a:spcPts val="0"/>
              </a:spcBef>
              <a:buFont typeface="Wingdings" panose="05000000000000000000" charset="0"/>
              <a:buChar char="u"/>
            </a:pPr>
            <a:r>
              <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主要原因：</a:t>
            </a:r>
            <a:r>
              <a:rPr lang="zh-CN" altLang="en-US" sz="2400" b="1" noProof="0" dirty="0">
                <a:ln>
                  <a:noFill/>
                </a:ln>
                <a:effectLst/>
                <a:uLnTx/>
                <a:uFillTx/>
                <a:sym typeface="+mn-ea"/>
              </a:rPr>
              <a:t> </a:t>
            </a:r>
            <a:r>
              <a:rPr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b="1" noProof="0" dirty="0">
                <a:ln>
                  <a:noFill/>
                </a:ln>
                <a:effectLst/>
                <a:uLnTx/>
                <a:uFillTx/>
                <a:sym typeface="+mn-ea"/>
              </a:rPr>
              <a:t>             </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a:p>
            <a:pPr algn="just" eaLnBrk="1" hangingPunct="1">
              <a:lnSpc>
                <a:spcPct val="120000"/>
              </a:lnSpc>
              <a:buClrTx/>
              <a:buSzTx/>
            </a:pP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油液中的杂质或因氧化析出的胶质等污物堆积在节流缝隙处；</a:t>
            </a:r>
          </a:p>
          <a:p>
            <a:pPr algn="just" eaLnBrk="1" hangingPunct="1">
              <a:lnSpc>
                <a:spcPct val="120000"/>
              </a:lnSpc>
              <a:buClrTx/>
              <a:buSzTx/>
            </a:pP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由于油液老化或受到挤压后产生带电的极化分子，被吸附到缝隙表面，形成牢固的边界吸附层，因而影响了节流缝隙的大小。以上堆积、吸附物增长到一定厚度时，会被液流冲刷掉，随后又重新附在阀口上。这样周而复始，就形成流量的脉动。</a:t>
            </a:r>
          </a:p>
          <a:p>
            <a:pPr algn="just" eaLnBrk="1" hangingPunct="1">
              <a:lnSpc>
                <a:spcPct val="120000"/>
              </a:lnSpc>
              <a:buClrTx/>
              <a:buSzTx/>
            </a:pP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阀口压差较大时容易产生堵塞现象。</a:t>
            </a: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78</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636270" y="547370"/>
            <a:ext cx="2762250"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一、节流阀</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481965" y="1407795"/>
            <a:ext cx="8086725" cy="455231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782320" y="1758950"/>
            <a:ext cx="7463155" cy="3706495"/>
          </a:xfrm>
        </p:spPr>
        <p:txBody>
          <a:bodyPr vert="horz" wrap="square" lIns="91440" tIns="45720" rIns="91440" bIns="45720" anchor="t"/>
          <a:lstStyle/>
          <a:p>
            <a:pPr algn="just" eaLnBrk="1" latinLnBrk="0" hangingPunct="1">
              <a:lnSpc>
                <a:spcPct val="150000"/>
              </a:lnSpc>
              <a:spcBef>
                <a:spcPts val="0"/>
              </a:spcBef>
              <a:buFont typeface="Wingdings" panose="05000000000000000000" charset="0"/>
              <a:buChar char="u"/>
            </a:pPr>
            <a:r>
              <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最小稳定流量：</a:t>
            </a:r>
            <a:r>
              <a:rPr lang="zh-CN" altLang="en-US" sz="2400" b="1" noProof="0" dirty="0">
                <a:ln>
                  <a:noFill/>
                </a:ln>
                <a:effectLst/>
                <a:uLnTx/>
                <a:uFillTx/>
                <a:sym typeface="+mn-ea"/>
              </a:rPr>
              <a:t> </a:t>
            </a:r>
          </a:p>
          <a:p>
            <a:pPr eaLnBrk="1" hangingPunct="1">
              <a:lnSpc>
                <a:spcPct val="130000"/>
              </a:lnSpc>
            </a:pPr>
            <a:r>
              <a:rPr lang="zh-CN" altLang="en-US" sz="2400" b="1" dirty="0">
                <a:sym typeface="+mn-ea"/>
              </a:rPr>
              <a:t>节流阀在很小开口下工作时，流经阀的流量会出现周期性脉动，甚至间歇式断流，这种现象称为节流阀的堵塞现象。</a:t>
            </a:r>
          </a:p>
          <a:p>
            <a:pPr eaLnBrk="1" hangingPunct="1">
              <a:lnSpc>
                <a:spcPct val="130000"/>
              </a:lnSpc>
            </a:pPr>
            <a:r>
              <a:rPr lang="zh-CN" altLang="en-US" sz="2400" b="1" dirty="0">
                <a:sym typeface="+mn-ea"/>
              </a:rPr>
              <a:t>为此对节流阀有一个能正常工作的最小流量的限制。该最小流量称为节流阀的最小稳定流量。</a:t>
            </a:r>
            <a:endParaRPr lang="zh-CN" altLang="en-US" sz="2400" b="1" dirty="0"/>
          </a:p>
          <a:p>
            <a:pPr marL="0" indent="0" algn="just" eaLnBrk="1" latinLnBrk="0" hangingPunct="1">
              <a:lnSpc>
                <a:spcPct val="150000"/>
              </a:lnSpc>
              <a:spcBef>
                <a:spcPts val="0"/>
              </a:spcBef>
              <a:buFont typeface="Wingdings" panose="05000000000000000000" charset="0"/>
              <a:buNone/>
            </a:pPr>
            <a:r>
              <a:rPr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b="1" noProof="0" dirty="0">
                <a:ln>
                  <a:noFill/>
                </a:ln>
                <a:effectLst/>
                <a:uLnTx/>
                <a:uFillTx/>
                <a:sym typeface="+mn-ea"/>
              </a:rPr>
              <a:t>             </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a:p>
            <a:pPr marL="0" indent="0" algn="l" eaLnBrk="1" hangingPunct="1">
              <a:lnSpc>
                <a:spcPct val="120000"/>
              </a:lnSpc>
              <a:buClrTx/>
              <a:buSzTx/>
              <a:buNone/>
            </a:pP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79</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482600" y="690880"/>
            <a:ext cx="2915920"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一、节流阀</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216535" y="477520"/>
            <a:ext cx="8670925" cy="595249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8</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332740" y="477520"/>
            <a:ext cx="637540" cy="944245"/>
          </a:xfrm>
          <a:prstGeom prst="rect">
            <a:avLst/>
          </a:prstGeom>
        </p:spPr>
      </p:pic>
      <p:sp>
        <p:nvSpPr>
          <p:cNvPr id="4" name="文本框 3"/>
          <p:cNvSpPr txBox="1"/>
          <p:nvPr/>
        </p:nvSpPr>
        <p:spPr>
          <a:xfrm>
            <a:off x="332105" y="620395"/>
            <a:ext cx="8401050" cy="609282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课堂作业答案</a:t>
            </a:r>
            <a:endParaRPr lang="zh-CN" altLang="en-US" sz="3200" b="1" dirty="0">
              <a:latin typeface="宋体" panose="02010600030101010101" pitchFamily="2" charset="-122"/>
              <a:cs typeface="宋体" panose="02010600030101010101" pitchFamily="2" charset="-122"/>
            </a:endParaRPr>
          </a:p>
          <a:p>
            <a:pPr algn="just">
              <a:lnSpc>
                <a:spcPct val="125000"/>
              </a:lnSpc>
            </a:pPr>
            <a:endParaRPr lang="en-US" altLang="zh-CN" sz="2400" b="1" dirty="0">
              <a:solidFill>
                <a:schemeClr val="accent2"/>
              </a:solidFill>
              <a:latin typeface="宋体" panose="02010600030101010101" pitchFamily="2" charset="-122"/>
              <a:cs typeface="宋体" panose="02010600030101010101" pitchFamily="2" charset="-122"/>
              <a:sym typeface="+mn-ea"/>
            </a:endParaRPr>
          </a:p>
          <a:p>
            <a:pPr algn="just">
              <a:lnSpc>
                <a:spcPct val="125000"/>
              </a:lnSpc>
            </a:pPr>
            <a:r>
              <a:rPr lang="en-US" altLang="zh-CN" sz="2400" b="1" dirty="0">
                <a:solidFill>
                  <a:schemeClr val="accent2"/>
                </a:solidFill>
                <a:latin typeface="宋体" panose="02010600030101010101" pitchFamily="2" charset="-122"/>
                <a:cs typeface="宋体" panose="02010600030101010101" pitchFamily="2" charset="-122"/>
                <a:sym typeface="+mn-ea"/>
              </a:rPr>
              <a:t>1. </a:t>
            </a:r>
            <a:r>
              <a:rPr lang="zh-CN" altLang="en-US" sz="2400" b="1" dirty="0">
                <a:solidFill>
                  <a:schemeClr val="accent2"/>
                </a:solidFill>
                <a:latin typeface="宋体" panose="02010600030101010101" pitchFamily="2" charset="-122"/>
                <a:cs typeface="宋体" panose="02010600030101010101" pitchFamily="2" charset="-122"/>
                <a:sym typeface="+mn-ea"/>
              </a:rPr>
              <a:t>根据液压阀的用途来分类，可以将阀分成哪几类？每一类阀又有哪几种阀组成？</a:t>
            </a:r>
          </a:p>
          <a:p>
            <a:pPr algn="just">
              <a:lnSpc>
                <a:spcPct val="125000"/>
              </a:lnSpc>
            </a:pPr>
            <a:r>
              <a:rPr lang="zh-CN" altLang="en-US" sz="2400" b="1" dirty="0">
                <a:latin typeface="宋体" panose="02010600030101010101" pitchFamily="2" charset="-122"/>
                <a:cs typeface="宋体" panose="02010600030101010101" pitchFamily="2" charset="-122"/>
                <a:sym typeface="+mn-ea"/>
              </a:rPr>
              <a:t>答：</a:t>
            </a:r>
            <a:r>
              <a:rPr lang="en-US" altLang="zh-CN" sz="2400" b="1" dirty="0">
                <a:latin typeface="宋体" panose="02010600030101010101" pitchFamily="2" charset="-122"/>
                <a:cs typeface="宋体" panose="02010600030101010101" pitchFamily="2" charset="-122"/>
                <a:sym typeface="+mn-ea"/>
              </a:rPr>
              <a:t>(1)</a:t>
            </a:r>
            <a:r>
              <a:rPr lang="zh-CN" altLang="en-US" sz="2400" b="1" dirty="0">
                <a:latin typeface="宋体" panose="02010600030101010101" pitchFamily="2" charset="-122"/>
                <a:cs typeface="宋体" panose="02010600030101010101" pitchFamily="2" charset="-122"/>
                <a:sym typeface="+mn-ea"/>
              </a:rPr>
              <a:t>压力控制阀：溢流阀、减压阀、顺序阀；</a:t>
            </a:r>
            <a:r>
              <a:rPr lang="en-US" altLang="zh-CN" sz="2400" b="1" dirty="0">
                <a:latin typeface="宋体" panose="02010600030101010101" pitchFamily="2" charset="-122"/>
                <a:cs typeface="宋体" panose="02010600030101010101" pitchFamily="2" charset="-122"/>
                <a:sym typeface="+mn-ea"/>
              </a:rPr>
              <a:t> (2)</a:t>
            </a:r>
            <a:r>
              <a:rPr lang="zh-CN" altLang="en-US" sz="2400" b="1" dirty="0">
                <a:latin typeface="宋体" panose="02010600030101010101" pitchFamily="2" charset="-122"/>
                <a:cs typeface="宋体" panose="02010600030101010101" pitchFamily="2" charset="-122"/>
                <a:sym typeface="+mn-ea"/>
              </a:rPr>
              <a:t>流量控制阀：节流阀、调速阀；</a:t>
            </a:r>
            <a:r>
              <a:rPr lang="en-US" altLang="zh-CN" sz="2400" b="1" dirty="0">
                <a:latin typeface="宋体" panose="02010600030101010101" pitchFamily="2" charset="-122"/>
                <a:cs typeface="宋体" panose="02010600030101010101" pitchFamily="2" charset="-122"/>
                <a:sym typeface="+mn-ea"/>
              </a:rPr>
              <a:t> (3)</a:t>
            </a:r>
            <a:r>
              <a:rPr lang="zh-CN" altLang="en-US" sz="2400" b="1" dirty="0">
                <a:latin typeface="宋体" panose="02010600030101010101" pitchFamily="2" charset="-122"/>
                <a:cs typeface="宋体" panose="02010600030101010101" pitchFamily="2" charset="-122"/>
                <a:sym typeface="+mn-ea"/>
              </a:rPr>
              <a:t>方向控制阀：单向阀、换向阀</a:t>
            </a:r>
            <a:endParaRPr lang="zh-CN" altLang="en-US" sz="2400" b="1" dirty="0">
              <a:solidFill>
                <a:schemeClr val="accent2"/>
              </a:solidFill>
              <a:latin typeface="宋体" panose="02010600030101010101" pitchFamily="2" charset="-122"/>
              <a:cs typeface="宋体" panose="02010600030101010101" pitchFamily="2" charset="-122"/>
              <a:sym typeface="+mn-ea"/>
            </a:endParaRPr>
          </a:p>
          <a:p>
            <a:pPr algn="just">
              <a:lnSpc>
                <a:spcPct val="125000"/>
              </a:lnSpc>
              <a:buFont typeface="Wingdings" panose="05000000000000000000" pitchFamily="2" charset="2"/>
              <a:buNone/>
            </a:pPr>
            <a:r>
              <a:rPr lang="zh-CN" altLang="en-US" sz="2400" b="1" dirty="0">
                <a:solidFill>
                  <a:schemeClr val="accent2"/>
                </a:solidFill>
                <a:latin typeface="宋体" panose="02010600030101010101" pitchFamily="2" charset="-122"/>
                <a:cs typeface="宋体" panose="02010600030101010101" pitchFamily="2" charset="-122"/>
                <a:sym typeface="+mn-ea"/>
              </a:rPr>
              <a:t>2. 对液压阀的基本要求是什么？ </a:t>
            </a:r>
            <a:endParaRPr lang="en-US" altLang="zh-CN" sz="2400" b="1" dirty="0">
              <a:solidFill>
                <a:schemeClr val="accent2"/>
              </a:solidFill>
              <a:latin typeface="宋体" panose="02010600030101010101" pitchFamily="2" charset="-122"/>
              <a:cs typeface="宋体" panose="02010600030101010101" pitchFamily="2" charset="-122"/>
              <a:sym typeface="+mn-ea"/>
            </a:endParaRPr>
          </a:p>
          <a:p>
            <a:pPr algn="just">
              <a:lnSpc>
                <a:spcPct val="125000"/>
              </a:lnSpc>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答</a:t>
            </a:r>
            <a:r>
              <a:rPr lang="en-US" altLang="zh-CN" sz="2400" b="1" dirty="0">
                <a:latin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cs typeface="宋体" panose="02010600030101010101" pitchFamily="2" charset="-122"/>
                <a:sym typeface="+mn-ea"/>
              </a:rPr>
              <a:t> </a:t>
            </a:r>
            <a:r>
              <a:rPr lang="en-US" altLang="zh-CN" sz="2400" b="1" dirty="0">
                <a:latin typeface="宋体" panose="02010600030101010101" pitchFamily="2" charset="-122"/>
                <a:cs typeface="宋体" panose="02010600030101010101" pitchFamily="2" charset="-122"/>
                <a:sym typeface="+mn-ea"/>
              </a:rPr>
              <a:t>a)</a:t>
            </a:r>
            <a:r>
              <a:rPr lang="zh-CN" altLang="en-US" sz="2400" b="1" dirty="0">
                <a:latin typeface="宋体" panose="02010600030101010101" pitchFamily="2" charset="-122"/>
                <a:cs typeface="宋体" panose="02010600030101010101" pitchFamily="2" charset="-122"/>
                <a:sym typeface="+mn-ea"/>
              </a:rPr>
              <a:t>动作灵敏，使用可靠。工作时冲击和振动要小，噪声要低。</a:t>
            </a:r>
            <a:r>
              <a:rPr lang="en-US" altLang="zh-CN" sz="2400" b="1" dirty="0">
                <a:latin typeface="宋体" panose="02010600030101010101" pitchFamily="2" charset="-122"/>
                <a:cs typeface="宋体" panose="02010600030101010101" pitchFamily="2" charset="-122"/>
                <a:sym typeface="+mn-ea"/>
              </a:rPr>
              <a:t>b</a:t>
            </a:r>
            <a:r>
              <a:rPr lang="zh-CN" altLang="en-US" sz="2400" b="1" dirty="0">
                <a:latin typeface="宋体" panose="02010600030101010101" pitchFamily="2" charset="-122"/>
                <a:cs typeface="宋体" panose="02010600030101010101" pitchFamily="2" charset="-122"/>
                <a:sym typeface="+mn-ea"/>
              </a:rPr>
              <a:t>）阀口开启时的要求对方向阀：阀口的压力损失要小。对压力阀：阀心工作的稳定性要好。</a:t>
            </a:r>
            <a:r>
              <a:rPr lang="en-US" altLang="zh-CN" sz="2400" b="1" dirty="0">
                <a:latin typeface="宋体" panose="02010600030101010101" pitchFamily="2" charset="-122"/>
                <a:cs typeface="宋体" panose="02010600030101010101" pitchFamily="2" charset="-122"/>
                <a:sym typeface="+mn-ea"/>
              </a:rPr>
              <a:t> c)</a:t>
            </a:r>
            <a:r>
              <a:rPr lang="zh-CN" altLang="en-US" sz="2400" b="1" dirty="0">
                <a:latin typeface="宋体" panose="02010600030101010101" pitchFamily="2" charset="-122"/>
                <a:cs typeface="宋体" panose="02010600030101010101" pitchFamily="2" charset="-122"/>
                <a:sym typeface="+mn-ea"/>
              </a:rPr>
              <a:t>所控制的参量（压力、流量）要稳定，受外界干扰时变化量要小。</a:t>
            </a:r>
            <a:r>
              <a:rPr lang="en-US" altLang="zh-CN" sz="2400" b="1" dirty="0">
                <a:latin typeface="宋体" panose="02010600030101010101" pitchFamily="2" charset="-122"/>
                <a:cs typeface="宋体" panose="02010600030101010101" pitchFamily="2" charset="-122"/>
                <a:sym typeface="+mn-ea"/>
              </a:rPr>
              <a:t> d</a:t>
            </a:r>
            <a:r>
              <a:rPr lang="zh-CN" altLang="en-US" sz="2400" b="1" dirty="0">
                <a:latin typeface="宋体" panose="02010600030101010101" pitchFamily="2" charset="-122"/>
                <a:cs typeface="宋体" panose="02010600030101010101" pitchFamily="2" charset="-122"/>
                <a:sym typeface="+mn-ea"/>
              </a:rPr>
              <a:t>）结构紧凑，安装、调试、维护方便，通用性好。</a:t>
            </a:r>
          </a:p>
          <a:p>
            <a:pP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332105" y="1348740"/>
            <a:ext cx="8657590" cy="512826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444500" y="1348740"/>
            <a:ext cx="4272280" cy="5081905"/>
          </a:xfrm>
        </p:spPr>
        <p:txBody>
          <a:bodyPr vert="horz" wrap="square" lIns="91440" tIns="45720" rIns="91440" bIns="45720" anchor="t"/>
          <a:lstStyle/>
          <a:p>
            <a:pPr algn="just" eaLnBrk="1" latinLnBrk="0" hangingPunct="1">
              <a:lnSpc>
                <a:spcPct val="150000"/>
              </a:lnSpc>
              <a:spcBef>
                <a:spcPts val="0"/>
              </a:spcBef>
              <a:buFont typeface="Wingdings" panose="05000000000000000000" charset="0"/>
              <a:buChar char="u"/>
            </a:pPr>
            <a:r>
              <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节流阀的应用：</a:t>
            </a:r>
            <a:r>
              <a:rPr lang="zh-CN" altLang="en-US" sz="2400" b="1" noProof="0" dirty="0">
                <a:ln>
                  <a:noFill/>
                </a:ln>
                <a:effectLst/>
                <a:uLnTx/>
                <a:uFillTx/>
                <a:sym typeface="+mn-ea"/>
              </a:rPr>
              <a:t> </a:t>
            </a:r>
            <a:r>
              <a:rPr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 </a:t>
            </a:r>
          </a:p>
          <a:p>
            <a:pPr algn="just" eaLnBrk="1" latinLnBrk="0" hangingPunct="1">
              <a:lnSpc>
                <a:spcPct val="150000"/>
              </a:lnSpc>
              <a:spcBef>
                <a:spcPts val="0"/>
              </a:spcBef>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起节流调速作用</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p>
          <a:p>
            <a:pPr marL="0" indent="0" eaLnBrk="1" hangingPunct="1">
              <a:lnSpc>
                <a:spcPct val="150000"/>
              </a:lnSpc>
              <a:buClr>
                <a:schemeClr val="tx1"/>
              </a:buClr>
              <a:buSzPct val="120000"/>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如阀</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：当节流阀前后</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Δp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一定时，改变</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A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可改变流经阀的流量。</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buClrTx/>
              <a:buSzTx/>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起负载阻尼作用——</a:t>
            </a:r>
          </a:p>
          <a:p>
            <a:pPr marL="0" indent="0" algn="just" eaLnBrk="1" hangingPunct="1">
              <a:lnSpc>
                <a:spcPct val="150000"/>
              </a:lnSpc>
              <a:spcBef>
                <a:spcPts val="0"/>
              </a:spcBef>
              <a:buClrTx/>
              <a:buSzTx/>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如阀</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：当</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q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一定时，改变</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A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可改变阀前后压力差</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Δp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000" b="1" i="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buClrTx/>
              <a:buSzTx/>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起压力缓冲作用——</a:t>
            </a:r>
          </a:p>
          <a:p>
            <a:pPr marL="0" indent="0" algn="just" eaLnBrk="1" hangingPunct="1">
              <a:lnSpc>
                <a:spcPct val="150000"/>
              </a:lnSpc>
              <a:spcBef>
                <a:spcPts val="0"/>
              </a:spcBef>
              <a:buClrTx/>
              <a:buSzTx/>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如阀</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：当</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q</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0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时，安装节流元件可延缓压力突变的影响。</a:t>
            </a:r>
            <a:r>
              <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                  </a:t>
            </a:r>
            <a:endPar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endParaRPr>
          </a:p>
          <a:p>
            <a:pPr marL="0" indent="0" algn="l" eaLnBrk="1" hangingPunct="1">
              <a:lnSpc>
                <a:spcPct val="120000"/>
              </a:lnSpc>
              <a:buClrTx/>
              <a:buSzTx/>
              <a:buNone/>
            </a:pPr>
            <a:endPar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80</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444500" y="619125"/>
            <a:ext cx="2954020"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一、节流阀</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66564" name="Picture 4" descr="1"/>
          <p:cNvPicPr>
            <a:picLocks noChangeAspect="1"/>
          </p:cNvPicPr>
          <p:nvPr/>
        </p:nvPicPr>
        <p:blipFill>
          <a:blip r:embed="rId5">
            <a:clrChange>
              <a:clrFrom>
                <a:srgbClr val="FFFFFF">
                  <a:alpha val="100000"/>
                </a:srgbClr>
              </a:clrFrom>
              <a:clrTo>
                <a:srgbClr val="FFFFFF">
                  <a:alpha val="100000"/>
                  <a:alpha val="0"/>
                </a:srgbClr>
              </a:clrTo>
            </a:clrChange>
          </a:blip>
          <a:srcRect r="3874" b="632"/>
          <a:stretch>
            <a:fillRect/>
          </a:stretch>
        </p:blipFill>
        <p:spPr>
          <a:xfrm>
            <a:off x="4814253" y="1794828"/>
            <a:ext cx="4175125" cy="42481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checkerboard(across)">
                                      <p:cBhvr>
                                        <p:cTn id="7" dur="500"/>
                                        <p:tgtEl>
                                          <p:spTgt spid="66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02690"/>
            <a:ext cx="8781415" cy="540131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258445" y="1438275"/>
            <a:ext cx="8716645" cy="4921250"/>
          </a:xfrm>
        </p:spPr>
        <p:txBody>
          <a:bodyPr vert="horz" wrap="square" lIns="91440" tIns="45720" rIns="91440" bIns="45720" anchor="t"/>
          <a:lstStyle/>
          <a:p>
            <a:pPr algn="just" eaLnBrk="1" latinLnBrk="0" hangingPunct="1">
              <a:lnSpc>
                <a:spcPct val="150000"/>
              </a:lnSpc>
              <a:spcBef>
                <a:spcPts val="0"/>
              </a:spcBef>
              <a:buFont typeface="Wingdings" panose="05000000000000000000" charset="0"/>
              <a:buChar char="u"/>
            </a:pPr>
            <a:r>
              <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结构原理：</a:t>
            </a:r>
            <a:r>
              <a:rPr lang="zh-CN" altLang="en-US" sz="2400" b="1" noProof="0" dirty="0">
                <a:ln>
                  <a:noFill/>
                </a:ln>
                <a:effectLst/>
                <a:uLnTx/>
                <a:uFillTx/>
                <a:sym typeface="+mn-ea"/>
              </a:rPr>
              <a:t>                    </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a:p>
            <a:pPr eaLnBrk="1" hangingPunct="1">
              <a:lnSpc>
                <a:spcPct val="110000"/>
              </a:lnSpc>
            </a:pPr>
            <a:r>
              <a:rPr lang="zh-CN" altLang="en-US" sz="2400" b="1" dirty="0">
                <a:sym typeface="+mn-ea"/>
              </a:rPr>
              <a:t>调速阀</a:t>
            </a:r>
            <a:r>
              <a:rPr lang="en-US" altLang="zh-CN" sz="2400" b="1" dirty="0">
                <a:latin typeface="Arial" panose="020B0604020202020204" pitchFamily="34" charset="0"/>
                <a:sym typeface="+mn-ea"/>
              </a:rPr>
              <a:t>——</a:t>
            </a:r>
            <a:r>
              <a:rPr lang="zh-CN" altLang="en-US" sz="2400" b="1" dirty="0">
                <a:sym typeface="+mn-ea"/>
              </a:rPr>
              <a:t>是由</a:t>
            </a:r>
            <a:r>
              <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定差减压</a:t>
            </a:r>
            <a:endParaRPr lang="zh-CN" altLang="en-US" sz="2400" b="1" dirty="0">
              <a:solidFill>
                <a:srgbClr val="FF0000"/>
              </a:solidFill>
            </a:endParaRPr>
          </a:p>
          <a:p>
            <a:pPr eaLnBrk="1" hangingPunct="1">
              <a:lnSpc>
                <a:spcPct val="110000"/>
              </a:lnSpc>
              <a:buFont typeface="Wingdings" panose="05000000000000000000" pitchFamily="2" charset="2"/>
              <a:buNone/>
            </a:pPr>
            <a:r>
              <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阀</a:t>
            </a:r>
            <a:r>
              <a:rPr lang="zh-CN" altLang="en-US" sz="2400" b="1" dirty="0">
                <a:sym typeface="+mn-ea"/>
              </a:rPr>
              <a:t>与</a:t>
            </a:r>
            <a:r>
              <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节流阀</a:t>
            </a:r>
            <a:r>
              <a:rPr lang="zh-CN" altLang="en-US" sz="2400" b="1" dirty="0">
                <a:sym typeface="+mn-ea"/>
              </a:rPr>
              <a:t>串连而成。</a:t>
            </a:r>
            <a:endParaRPr lang="zh-CN" altLang="en-US" sz="2400" b="1" dirty="0"/>
          </a:p>
          <a:p>
            <a:pPr eaLnBrk="1" hangingPunct="1">
              <a:lnSpc>
                <a:spcPct val="110000"/>
              </a:lnSpc>
              <a:buFont typeface="Wingdings" panose="05000000000000000000" pitchFamily="2" charset="2"/>
              <a:buNone/>
            </a:pPr>
            <a:endParaRPr lang="zh-CN" altLang="en-US" sz="2400" b="1" dirty="0"/>
          </a:p>
          <a:p>
            <a:pPr eaLnBrk="1" hangingPunct="1">
              <a:lnSpc>
                <a:spcPct val="110000"/>
              </a:lnSpc>
              <a:buFont typeface="Wingdings" panose="05000000000000000000" pitchFamily="2" charset="2"/>
              <a:buNone/>
            </a:pPr>
            <a:endParaRPr lang="zh-CN" altLang="en-US" sz="2400" b="1" dirty="0"/>
          </a:p>
          <a:p>
            <a:pPr eaLnBrk="1" hangingPunct="1">
              <a:lnSpc>
                <a:spcPct val="110000"/>
              </a:lnSpc>
            </a:pPr>
            <a:r>
              <a:rPr lang="zh-CN" altLang="en-US" sz="2400" b="1" dirty="0">
                <a:sym typeface="+mn-ea"/>
              </a:rPr>
              <a:t>定差</a:t>
            </a:r>
            <a:r>
              <a:rPr lang="zh-CN" altLang="en-US" sz="2400" b="1" dirty="0" smtClean="0">
                <a:sym typeface="+mn-ea"/>
              </a:rPr>
              <a:t>减压阀在</a:t>
            </a:r>
            <a:r>
              <a:rPr lang="zh-CN" altLang="en-US" sz="2400" b="1" dirty="0">
                <a:sym typeface="+mn-ea"/>
              </a:rPr>
              <a:t>前，节</a:t>
            </a:r>
            <a:endParaRPr lang="zh-CN" altLang="en-US" sz="2400" b="1" dirty="0"/>
          </a:p>
          <a:p>
            <a:pPr eaLnBrk="1" hangingPunct="1">
              <a:lnSpc>
                <a:spcPct val="110000"/>
              </a:lnSpc>
              <a:buFont typeface="Wingdings" panose="05000000000000000000" pitchFamily="2" charset="2"/>
              <a:buNone/>
            </a:pPr>
            <a:r>
              <a:rPr lang="zh-CN" altLang="en-US" sz="2400" b="1" dirty="0">
                <a:sym typeface="+mn-ea"/>
              </a:rPr>
              <a:t>流阀在</a:t>
            </a:r>
            <a:r>
              <a:rPr lang="zh-CN" altLang="en-US" sz="2400" b="1" dirty="0" smtClean="0">
                <a:sym typeface="+mn-ea"/>
              </a:rPr>
              <a:t>后。</a:t>
            </a:r>
            <a:endParaRPr lang="zh-CN" altLang="en-US" sz="2400" b="1" dirty="0"/>
          </a:p>
          <a:p>
            <a:pPr marL="365760" marR="0" lvl="0" indent="-255905" algn="l" defTabSz="914400" rtl="0" eaLnBrk="1" fontAlgn="auto" latinLnBrk="0" hangingPunct="1">
              <a:lnSpc>
                <a:spcPct val="150000"/>
              </a:lnSpc>
              <a:spcBef>
                <a:spcPct val="20000"/>
              </a:spcBef>
              <a:spcAft>
                <a:spcPts val="0"/>
              </a:spcAft>
              <a:buClrTx/>
              <a:buSzTx/>
              <a:buFont typeface="Wingdings" panose="05000000000000000000" pitchFamily="2" charset="2"/>
              <a:buNone/>
              <a:defRPr/>
            </a:pP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a:p>
            <a:pPr algn="just" eaLnBrk="1" latinLnBrk="0" hangingPunct="1">
              <a:lnSpc>
                <a:spcPct val="150000"/>
              </a:lnSpc>
              <a:spcBef>
                <a:spcPts val="0"/>
              </a:spcBef>
              <a:buFont typeface="Wingdings" panose="05000000000000000000" pitchFamily="2" charset="2"/>
              <a:buNone/>
            </a:pP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81</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2478405" cy="645160"/>
          </a:xfrm>
          <a:prstGeom prst="rect">
            <a:avLst/>
          </a:prstGeom>
          <a:noFill/>
        </p:spPr>
        <p:txBody>
          <a:bodyPr wrap="non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二、调速阀</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10" name="组合 9"/>
          <p:cNvGrpSpPr/>
          <p:nvPr/>
        </p:nvGrpSpPr>
        <p:grpSpPr>
          <a:xfrm>
            <a:off x="4203065" y="1557655"/>
            <a:ext cx="4695190" cy="4273550"/>
            <a:chOff x="6863" y="2453"/>
            <a:chExt cx="7150" cy="6730"/>
          </a:xfrm>
        </p:grpSpPr>
        <p:pic>
          <p:nvPicPr>
            <p:cNvPr id="67588" name="Picture 4" descr="4-2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6973" y="2453"/>
              <a:ext cx="7040" cy="6730"/>
            </a:xfrm>
            <a:prstGeom prst="rect">
              <a:avLst/>
            </a:prstGeom>
            <a:noFill/>
            <a:ln w="9525">
              <a:noFill/>
            </a:ln>
          </p:spPr>
        </p:pic>
        <p:sp>
          <p:nvSpPr>
            <p:cNvPr id="81926" name="矩形 5"/>
            <p:cNvSpPr/>
            <p:nvPr/>
          </p:nvSpPr>
          <p:spPr>
            <a:xfrm>
              <a:off x="7088" y="7650"/>
              <a:ext cx="1260" cy="434"/>
            </a:xfrm>
            <a:prstGeom prst="rect">
              <a:avLst/>
            </a:prstGeom>
            <a:noFill/>
            <a:ln w="9525">
              <a:noFill/>
            </a:ln>
          </p:spPr>
          <p:txBody>
            <a:bodyPr wrap="square">
              <a:spAutoFit/>
            </a:bodyPr>
            <a:lstStyle/>
            <a:p>
              <a:pPr eaLnBrk="1" hangingPunct="1"/>
              <a:r>
                <a:rPr lang="zh-CN" altLang="en-US" sz="1200" b="1" dirty="0">
                  <a:solidFill>
                    <a:srgbClr val="FF0000"/>
                  </a:solidFill>
                  <a:latin typeface="Garamond" panose="02020404030301010803" pitchFamily="18" charset="0"/>
                </a:rPr>
                <a:t>节流阀心</a:t>
              </a:r>
            </a:p>
          </p:txBody>
        </p:sp>
        <p:sp>
          <p:nvSpPr>
            <p:cNvPr id="81928" name="矩形 8"/>
            <p:cNvSpPr/>
            <p:nvPr/>
          </p:nvSpPr>
          <p:spPr>
            <a:xfrm>
              <a:off x="10463" y="7603"/>
              <a:ext cx="1260" cy="434"/>
            </a:xfrm>
            <a:prstGeom prst="rect">
              <a:avLst/>
            </a:prstGeom>
            <a:noFill/>
            <a:ln w="9525">
              <a:noFill/>
            </a:ln>
          </p:spPr>
          <p:txBody>
            <a:bodyPr wrap="square">
              <a:spAutoFit/>
            </a:bodyPr>
            <a:lstStyle/>
            <a:p>
              <a:pPr eaLnBrk="1" hangingPunct="1"/>
              <a:r>
                <a:rPr lang="zh-CN" altLang="en-US" sz="1200" b="1" dirty="0">
                  <a:solidFill>
                    <a:srgbClr val="FF0000"/>
                  </a:solidFill>
                  <a:latin typeface="Garamond" panose="02020404030301010803" pitchFamily="18" charset="0"/>
                </a:rPr>
                <a:t>减压阀心</a:t>
              </a:r>
            </a:p>
          </p:txBody>
        </p:sp>
        <p:sp>
          <p:nvSpPr>
            <p:cNvPr id="81929" name="矩形 9"/>
            <p:cNvSpPr/>
            <p:nvPr/>
          </p:nvSpPr>
          <p:spPr>
            <a:xfrm>
              <a:off x="8865" y="7778"/>
              <a:ext cx="1260" cy="434"/>
            </a:xfrm>
            <a:prstGeom prst="rect">
              <a:avLst/>
            </a:prstGeom>
            <a:noFill/>
            <a:ln w="9525">
              <a:noFill/>
            </a:ln>
          </p:spPr>
          <p:txBody>
            <a:bodyPr wrap="square">
              <a:spAutoFit/>
            </a:bodyPr>
            <a:lstStyle/>
            <a:p>
              <a:pPr eaLnBrk="1" hangingPunct="1"/>
              <a:r>
                <a:rPr lang="zh-CN" altLang="en-US" sz="1200" b="1" dirty="0">
                  <a:solidFill>
                    <a:srgbClr val="FF0000"/>
                  </a:solidFill>
                  <a:latin typeface="Garamond" panose="02020404030301010803" pitchFamily="18" charset="0"/>
                </a:rPr>
                <a:t>内部通道</a:t>
              </a:r>
            </a:p>
          </p:txBody>
        </p:sp>
        <p:sp>
          <p:nvSpPr>
            <p:cNvPr id="81930" name="矩形 10"/>
            <p:cNvSpPr/>
            <p:nvPr/>
          </p:nvSpPr>
          <p:spPr>
            <a:xfrm>
              <a:off x="6863" y="4515"/>
              <a:ext cx="1260" cy="434"/>
            </a:xfrm>
            <a:prstGeom prst="rect">
              <a:avLst/>
            </a:prstGeom>
            <a:noFill/>
            <a:ln w="9525">
              <a:noFill/>
            </a:ln>
          </p:spPr>
          <p:txBody>
            <a:bodyPr wrap="square">
              <a:spAutoFit/>
            </a:bodyPr>
            <a:lstStyle/>
            <a:p>
              <a:pPr eaLnBrk="1" hangingPunct="1"/>
              <a:r>
                <a:rPr lang="zh-CN" altLang="en-US" sz="1200" b="1" dirty="0">
                  <a:solidFill>
                    <a:srgbClr val="FF0000"/>
                  </a:solidFill>
                  <a:latin typeface="Garamond" panose="02020404030301010803" pitchFamily="18" charset="0"/>
                </a:rPr>
                <a:t>内部通道</a:t>
              </a:r>
            </a:p>
          </p:txBody>
        </p:sp>
        <p:sp>
          <p:nvSpPr>
            <p:cNvPr id="81931" name="矩形 11"/>
            <p:cNvSpPr/>
            <p:nvPr/>
          </p:nvSpPr>
          <p:spPr>
            <a:xfrm>
              <a:off x="7740" y="2700"/>
              <a:ext cx="1260" cy="434"/>
            </a:xfrm>
            <a:prstGeom prst="rect">
              <a:avLst/>
            </a:prstGeom>
            <a:noFill/>
            <a:ln w="9525">
              <a:noFill/>
            </a:ln>
          </p:spPr>
          <p:txBody>
            <a:bodyPr wrap="square">
              <a:spAutoFit/>
            </a:bodyPr>
            <a:lstStyle/>
            <a:p>
              <a:pPr eaLnBrk="1" hangingPunct="1"/>
              <a:r>
                <a:rPr lang="zh-CN" altLang="en-US" sz="1200" b="1" dirty="0">
                  <a:solidFill>
                    <a:srgbClr val="FF0000"/>
                  </a:solidFill>
                  <a:latin typeface="Garamond" panose="02020404030301010803" pitchFamily="18" charset="0"/>
                </a:rPr>
                <a:t>内部通道</a:t>
              </a:r>
            </a:p>
          </p:txBody>
        </p:sp>
        <p:sp>
          <p:nvSpPr>
            <p:cNvPr id="81935" name="矩形 20"/>
            <p:cNvSpPr/>
            <p:nvPr/>
          </p:nvSpPr>
          <p:spPr>
            <a:xfrm>
              <a:off x="6975" y="3938"/>
              <a:ext cx="1018" cy="434"/>
            </a:xfrm>
            <a:prstGeom prst="rect">
              <a:avLst/>
            </a:prstGeom>
            <a:noFill/>
            <a:ln w="9525">
              <a:noFill/>
            </a:ln>
          </p:spPr>
          <p:txBody>
            <a:bodyPr wrap="square">
              <a:spAutoFit/>
            </a:bodyPr>
            <a:lstStyle/>
            <a:p>
              <a:pPr eaLnBrk="1" hangingPunct="1"/>
              <a:r>
                <a:rPr lang="zh-CN" altLang="en-US" sz="1200" b="1" dirty="0">
                  <a:solidFill>
                    <a:srgbClr val="FF0000"/>
                  </a:solidFill>
                  <a:latin typeface="Garamond" panose="02020404030301010803" pitchFamily="18" charset="0"/>
                </a:rPr>
                <a:t>出油口</a:t>
              </a:r>
            </a:p>
          </p:txBody>
        </p:sp>
        <p:sp>
          <p:nvSpPr>
            <p:cNvPr id="81936" name="矩形 21"/>
            <p:cNvSpPr/>
            <p:nvPr/>
          </p:nvSpPr>
          <p:spPr>
            <a:xfrm>
              <a:off x="10850" y="5738"/>
              <a:ext cx="1018" cy="434"/>
            </a:xfrm>
            <a:prstGeom prst="rect">
              <a:avLst/>
            </a:prstGeom>
            <a:noFill/>
            <a:ln w="9525">
              <a:noFill/>
            </a:ln>
          </p:spPr>
          <p:txBody>
            <a:bodyPr wrap="square">
              <a:spAutoFit/>
            </a:bodyPr>
            <a:lstStyle/>
            <a:p>
              <a:pPr eaLnBrk="1" hangingPunct="1"/>
              <a:r>
                <a:rPr lang="zh-CN" altLang="en-US" sz="1200" b="1" dirty="0">
                  <a:solidFill>
                    <a:srgbClr val="FF0000"/>
                  </a:solidFill>
                  <a:latin typeface="Garamond" panose="02020404030301010803" pitchFamily="18" charset="0"/>
                </a:rPr>
                <a:t>进油口</a:t>
              </a: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12090" y="1308735"/>
            <a:ext cx="4445000" cy="504317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740" y="552450"/>
            <a:ext cx="3460115" cy="608330"/>
          </a:xfrm>
        </p:spPr>
        <p:txBody>
          <a:bodyPr vert="horz" wrap="square" lIns="91440" tIns="45720" rIns="91440" bIns="45720" anchor="t"/>
          <a:lstStyle/>
          <a:p>
            <a:pPr marL="0" indent="0" algn="l">
              <a:buNone/>
            </a:pPr>
            <a:r>
              <a:rPr lang="zh-CN" altLang="en-US" sz="3600" b="1" dirty="0">
                <a:solidFill>
                  <a:srgbClr val="111E2C"/>
                </a:solidFill>
                <a:latin typeface="Hiragino Sans GB W6" panose="020B0300000000000000" charset="-122"/>
                <a:ea typeface="Hiragino Sans GB W6" panose="020B0300000000000000" charset="-122"/>
                <a:sym typeface="+mn-ea"/>
              </a:rPr>
              <a:t>二、调速阀</a:t>
            </a:r>
            <a:endParaRPr lang="zh-CN" altLang="en-US" sz="3600" b="1" dirty="0">
              <a:solidFill>
                <a:srgbClr val="111E2C"/>
              </a:solidFill>
              <a:latin typeface="Hiragino Sans GB W6" panose="020B0300000000000000" charset="-122"/>
              <a:ea typeface="Hiragino Sans GB W6" panose="020B0300000000000000" charset="-122"/>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32740" y="1350645"/>
            <a:ext cx="4022725" cy="482600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lgn="just" eaLnBrk="1" hangingPunct="1">
              <a:lnSpc>
                <a:spcPct val="150000"/>
              </a:lnSpc>
              <a:spcBef>
                <a:spcPts val="0"/>
              </a:spcBef>
              <a:buFont typeface="Wingdings" panose="05000000000000000000" charset="0"/>
              <a:buChar char="u"/>
            </a:pPr>
            <a:r>
              <a:rPr lang="zh-CN"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工作原理</a:t>
            </a:r>
            <a:r>
              <a:rPr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a:t>
            </a:r>
          </a:p>
          <a:p>
            <a:pPr algn="just" eaLnBrk="1" hangingPunct="1">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压力油</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p</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先经定差减压阀，然后经节流阀流出。</a:t>
            </a:r>
          </a:p>
          <a:p>
            <a:pPr algn="just" eaLnBrk="1" hangingPunct="1">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节流阀进、出口压力油p2、p3经阀体流道被引至定差减压阀阀芯的两端。</a:t>
            </a:r>
          </a:p>
          <a:p>
            <a:pPr algn="just" eaLnBrk="1" hangingPunct="1">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(p2-p3)与定差减压阀的弹簧力进行比较。</a:t>
            </a:r>
          </a:p>
          <a:p>
            <a:pPr algn="just" eaLnBrk="1" hangingPunct="1">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因定差减压阀阀口的压力补偿作用，使得(p2-p3)基本不变。</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Bef>
                <a:spcPts val="0"/>
              </a:spcBef>
            </a:pP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355465" y="6604635"/>
            <a:ext cx="3549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82</a:t>
            </a:fld>
            <a:endParaRPr lang="en-US" altLang="zh-CN" sz="1400" dirty="0">
              <a:solidFill>
                <a:srgbClr val="253947"/>
              </a:solidFill>
            </a:endParaRPr>
          </a:p>
        </p:txBody>
      </p:sp>
      <p:sp>
        <p:nvSpPr>
          <p:cNvPr id="4" name="矩形 3"/>
          <p:cNvSpPr/>
          <p:nvPr/>
        </p:nvSpPr>
        <p:spPr>
          <a:xfrm>
            <a:off x="-12700" y="3746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4"/>
          <a:srcRect l="7567" r="2701"/>
          <a:stretch>
            <a:fillRect/>
          </a:stretch>
        </p:blipFill>
        <p:spPr>
          <a:xfrm>
            <a:off x="-13335" y="6089015"/>
            <a:ext cx="9171940" cy="976630"/>
          </a:xfrm>
          <a:prstGeom prst="rect">
            <a:avLst/>
          </a:prstGeom>
        </p:spPr>
      </p:pic>
      <p:grpSp>
        <p:nvGrpSpPr>
          <p:cNvPr id="2" name="组合 1"/>
          <p:cNvGrpSpPr/>
          <p:nvPr/>
        </p:nvGrpSpPr>
        <p:grpSpPr>
          <a:xfrm>
            <a:off x="4657090" y="1539240"/>
            <a:ext cx="4540250" cy="4273550"/>
            <a:chOff x="6863" y="2453"/>
            <a:chExt cx="7150" cy="6730"/>
          </a:xfrm>
        </p:grpSpPr>
        <p:pic>
          <p:nvPicPr>
            <p:cNvPr id="5" name="Picture 4" descr="4-2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6973" y="2453"/>
              <a:ext cx="7040" cy="6730"/>
            </a:xfrm>
            <a:prstGeom prst="rect">
              <a:avLst/>
            </a:prstGeom>
            <a:noFill/>
            <a:ln w="9525">
              <a:noFill/>
            </a:ln>
          </p:spPr>
        </p:pic>
        <p:sp>
          <p:nvSpPr>
            <p:cNvPr id="82949" name="矩形 5"/>
            <p:cNvSpPr/>
            <p:nvPr/>
          </p:nvSpPr>
          <p:spPr>
            <a:xfrm>
              <a:off x="7088" y="7650"/>
              <a:ext cx="1260" cy="435"/>
            </a:xfrm>
            <a:prstGeom prst="rect">
              <a:avLst/>
            </a:prstGeom>
            <a:noFill/>
            <a:ln w="9525">
              <a:noFill/>
            </a:ln>
          </p:spPr>
          <p:txBody>
            <a:bodyPr wrap="none">
              <a:spAutoFit/>
            </a:bodyPr>
            <a:lstStyle/>
            <a:p>
              <a:pPr eaLnBrk="1" hangingPunct="1"/>
              <a:r>
                <a:rPr lang="zh-CN" altLang="en-US" sz="1200" b="1" dirty="0">
                  <a:solidFill>
                    <a:srgbClr val="FF0000"/>
                  </a:solidFill>
                  <a:latin typeface="Garamond" panose="02020404030301010803" pitchFamily="18" charset="0"/>
                </a:rPr>
                <a:t>节流阀心</a:t>
              </a:r>
            </a:p>
          </p:txBody>
        </p:sp>
        <p:sp>
          <p:nvSpPr>
            <p:cNvPr id="82951" name="矩形 7"/>
            <p:cNvSpPr/>
            <p:nvPr/>
          </p:nvSpPr>
          <p:spPr>
            <a:xfrm>
              <a:off x="10463" y="7603"/>
              <a:ext cx="1260" cy="437"/>
            </a:xfrm>
            <a:prstGeom prst="rect">
              <a:avLst/>
            </a:prstGeom>
            <a:noFill/>
            <a:ln w="9525">
              <a:noFill/>
            </a:ln>
          </p:spPr>
          <p:txBody>
            <a:bodyPr wrap="none">
              <a:spAutoFit/>
            </a:bodyPr>
            <a:lstStyle/>
            <a:p>
              <a:pPr eaLnBrk="1" hangingPunct="1"/>
              <a:r>
                <a:rPr lang="zh-CN" altLang="en-US" sz="1200" b="1" dirty="0">
                  <a:solidFill>
                    <a:srgbClr val="FF0000"/>
                  </a:solidFill>
                  <a:latin typeface="Garamond" panose="02020404030301010803" pitchFamily="18" charset="0"/>
                </a:rPr>
                <a:t>减压阀心</a:t>
              </a:r>
            </a:p>
          </p:txBody>
        </p:sp>
        <p:sp>
          <p:nvSpPr>
            <p:cNvPr id="82952" name="矩形 8"/>
            <p:cNvSpPr/>
            <p:nvPr/>
          </p:nvSpPr>
          <p:spPr>
            <a:xfrm>
              <a:off x="8865" y="7778"/>
              <a:ext cx="1260" cy="435"/>
            </a:xfrm>
            <a:prstGeom prst="rect">
              <a:avLst/>
            </a:prstGeom>
            <a:noFill/>
            <a:ln w="9525">
              <a:noFill/>
            </a:ln>
          </p:spPr>
          <p:txBody>
            <a:bodyPr wrap="none">
              <a:spAutoFit/>
            </a:bodyPr>
            <a:lstStyle/>
            <a:p>
              <a:pPr eaLnBrk="1" hangingPunct="1"/>
              <a:r>
                <a:rPr lang="zh-CN" altLang="en-US" sz="1200" b="1" dirty="0">
                  <a:solidFill>
                    <a:srgbClr val="FF0000"/>
                  </a:solidFill>
                  <a:latin typeface="Garamond" panose="02020404030301010803" pitchFamily="18" charset="0"/>
                </a:rPr>
                <a:t>内部通道</a:t>
              </a:r>
            </a:p>
          </p:txBody>
        </p:sp>
        <p:sp>
          <p:nvSpPr>
            <p:cNvPr id="82953" name="矩形 9"/>
            <p:cNvSpPr/>
            <p:nvPr/>
          </p:nvSpPr>
          <p:spPr>
            <a:xfrm>
              <a:off x="6863" y="4515"/>
              <a:ext cx="1260" cy="435"/>
            </a:xfrm>
            <a:prstGeom prst="rect">
              <a:avLst/>
            </a:prstGeom>
            <a:noFill/>
            <a:ln w="9525">
              <a:noFill/>
            </a:ln>
          </p:spPr>
          <p:txBody>
            <a:bodyPr wrap="none">
              <a:spAutoFit/>
            </a:bodyPr>
            <a:lstStyle/>
            <a:p>
              <a:pPr eaLnBrk="1" hangingPunct="1"/>
              <a:r>
                <a:rPr lang="zh-CN" altLang="en-US" sz="1200" b="1" dirty="0">
                  <a:solidFill>
                    <a:srgbClr val="FF0000"/>
                  </a:solidFill>
                  <a:latin typeface="Garamond" panose="02020404030301010803" pitchFamily="18" charset="0"/>
                </a:rPr>
                <a:t>内部通道</a:t>
              </a:r>
            </a:p>
          </p:txBody>
        </p:sp>
        <p:sp>
          <p:nvSpPr>
            <p:cNvPr id="82954" name="矩形 10"/>
            <p:cNvSpPr/>
            <p:nvPr/>
          </p:nvSpPr>
          <p:spPr>
            <a:xfrm>
              <a:off x="7740" y="2700"/>
              <a:ext cx="1260" cy="435"/>
            </a:xfrm>
            <a:prstGeom prst="rect">
              <a:avLst/>
            </a:prstGeom>
            <a:noFill/>
            <a:ln w="9525">
              <a:noFill/>
            </a:ln>
          </p:spPr>
          <p:txBody>
            <a:bodyPr wrap="none">
              <a:spAutoFit/>
            </a:bodyPr>
            <a:lstStyle/>
            <a:p>
              <a:pPr eaLnBrk="1" hangingPunct="1"/>
              <a:r>
                <a:rPr lang="zh-CN" altLang="en-US" sz="1200" b="1" dirty="0">
                  <a:solidFill>
                    <a:srgbClr val="FF0000"/>
                  </a:solidFill>
                  <a:latin typeface="Garamond" panose="02020404030301010803" pitchFamily="18" charset="0"/>
                </a:rPr>
                <a:t>内部通道</a:t>
              </a:r>
            </a:p>
          </p:txBody>
        </p:sp>
        <p:sp>
          <p:nvSpPr>
            <p:cNvPr id="82958" name="矩形 14"/>
            <p:cNvSpPr/>
            <p:nvPr/>
          </p:nvSpPr>
          <p:spPr>
            <a:xfrm>
              <a:off x="6975" y="3938"/>
              <a:ext cx="1018" cy="435"/>
            </a:xfrm>
            <a:prstGeom prst="rect">
              <a:avLst/>
            </a:prstGeom>
            <a:noFill/>
            <a:ln w="9525">
              <a:noFill/>
            </a:ln>
          </p:spPr>
          <p:txBody>
            <a:bodyPr wrap="none">
              <a:spAutoFit/>
            </a:bodyPr>
            <a:lstStyle/>
            <a:p>
              <a:pPr eaLnBrk="1" hangingPunct="1"/>
              <a:r>
                <a:rPr lang="zh-CN" altLang="en-US" sz="1200" b="1" dirty="0">
                  <a:solidFill>
                    <a:srgbClr val="FF0000"/>
                  </a:solidFill>
                  <a:latin typeface="Garamond" panose="02020404030301010803" pitchFamily="18" charset="0"/>
                </a:rPr>
                <a:t>出油口</a:t>
              </a:r>
            </a:p>
          </p:txBody>
        </p:sp>
        <p:sp>
          <p:nvSpPr>
            <p:cNvPr id="82959" name="矩形 15"/>
            <p:cNvSpPr/>
            <p:nvPr/>
          </p:nvSpPr>
          <p:spPr>
            <a:xfrm>
              <a:off x="10850" y="5738"/>
              <a:ext cx="1018" cy="435"/>
            </a:xfrm>
            <a:prstGeom prst="rect">
              <a:avLst/>
            </a:prstGeom>
            <a:noFill/>
            <a:ln w="9525">
              <a:noFill/>
            </a:ln>
          </p:spPr>
          <p:txBody>
            <a:bodyPr wrap="none">
              <a:spAutoFit/>
            </a:bodyPr>
            <a:lstStyle/>
            <a:p>
              <a:pPr eaLnBrk="1" hangingPunct="1"/>
              <a:r>
                <a:rPr lang="zh-CN" altLang="en-US" sz="1200" b="1" dirty="0">
                  <a:solidFill>
                    <a:srgbClr val="FF0000"/>
                  </a:solidFill>
                  <a:latin typeface="Garamond" panose="02020404030301010803" pitchFamily="18" charset="0"/>
                </a:rPr>
                <a:t>进油口</a:t>
              </a:r>
            </a:p>
          </p:txBody>
        </p:sp>
        <p:sp>
          <p:nvSpPr>
            <p:cNvPr id="82960" name="矩形 16"/>
            <p:cNvSpPr/>
            <p:nvPr/>
          </p:nvSpPr>
          <p:spPr>
            <a:xfrm>
              <a:off x="11138" y="2813"/>
              <a:ext cx="1017" cy="435"/>
            </a:xfrm>
            <a:prstGeom prst="rect">
              <a:avLst/>
            </a:prstGeom>
            <a:noFill/>
            <a:ln w="9525">
              <a:noFill/>
            </a:ln>
          </p:spPr>
          <p:txBody>
            <a:bodyPr wrap="none">
              <a:spAutoFit/>
            </a:bodyPr>
            <a:lstStyle/>
            <a:p>
              <a:pPr eaLnBrk="1" hangingPunct="1"/>
              <a:r>
                <a:rPr lang="zh-CN" altLang="en-US" sz="1200" b="1" dirty="0">
                  <a:solidFill>
                    <a:srgbClr val="FF0000"/>
                  </a:solidFill>
                  <a:latin typeface="Garamond" panose="02020404030301010803" pitchFamily="18" charset="0"/>
                </a:rPr>
                <a:t>减压阀</a:t>
              </a:r>
            </a:p>
          </p:txBody>
        </p:sp>
        <p:sp>
          <p:nvSpPr>
            <p:cNvPr id="82961" name="矩形 17"/>
            <p:cNvSpPr/>
            <p:nvPr/>
          </p:nvSpPr>
          <p:spPr>
            <a:xfrm>
              <a:off x="12375" y="2813"/>
              <a:ext cx="1018" cy="435"/>
            </a:xfrm>
            <a:prstGeom prst="rect">
              <a:avLst/>
            </a:prstGeom>
            <a:noFill/>
            <a:ln w="9525">
              <a:noFill/>
            </a:ln>
          </p:spPr>
          <p:txBody>
            <a:bodyPr wrap="none">
              <a:spAutoFit/>
            </a:bodyPr>
            <a:lstStyle/>
            <a:p>
              <a:pPr eaLnBrk="1" hangingPunct="1"/>
              <a:r>
                <a:rPr lang="zh-CN" altLang="en-US" sz="1200" b="1" dirty="0">
                  <a:solidFill>
                    <a:srgbClr val="FF0000"/>
                  </a:solidFill>
                  <a:latin typeface="Garamond" panose="02020404030301010803" pitchFamily="18" charset="0"/>
                </a:rPr>
                <a:t>节流阀</a:t>
              </a: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12090" y="1130935"/>
            <a:ext cx="8790305" cy="529272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522605"/>
            <a:ext cx="3460115" cy="608330"/>
          </a:xfrm>
        </p:spPr>
        <p:txBody>
          <a:bodyPr vert="horz" wrap="square" lIns="91440" tIns="45720" rIns="91440" bIns="45720" anchor="t"/>
          <a:lstStyle/>
          <a:p>
            <a:pPr marL="0" indent="0" algn="l">
              <a:buNone/>
            </a:pPr>
            <a:r>
              <a:rPr lang="zh-CN" altLang="en-US" sz="3600" b="1" dirty="0">
                <a:solidFill>
                  <a:srgbClr val="111E2C"/>
                </a:solidFill>
                <a:latin typeface="Hiragino Sans GB W6" panose="020B0300000000000000" charset="-122"/>
                <a:ea typeface="Hiragino Sans GB W6" panose="020B0300000000000000" charset="-122"/>
                <a:sym typeface="+mn-ea"/>
              </a:rPr>
              <a:t>二、调速阀</a:t>
            </a:r>
            <a:endParaRPr lang="zh-CN" altLang="en-US" sz="3600" b="1" dirty="0">
              <a:solidFill>
                <a:srgbClr val="111E2C"/>
              </a:solidFill>
              <a:latin typeface="Hiragino Sans GB W6" panose="020B0300000000000000" charset="-122"/>
              <a:ea typeface="Hiragino Sans GB W6" panose="020B0300000000000000" charset="-122"/>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32740" y="1130300"/>
            <a:ext cx="8499475" cy="517398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lgn="just" eaLnBrk="1" hangingPunct="1">
              <a:lnSpc>
                <a:spcPct val="150000"/>
              </a:lnSpc>
              <a:spcBef>
                <a:spcPts val="0"/>
              </a:spcBef>
              <a:buFont typeface="Wingdings" panose="05000000000000000000" charset="0"/>
              <a:buChar char="u"/>
            </a:pPr>
            <a:r>
              <a:rPr lang="zh-CN"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流量稳定性分析</a:t>
            </a:r>
            <a:r>
              <a:rPr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a:t>
            </a:r>
          </a:p>
          <a:p>
            <a:pPr algn="just" eaLnBrk="1" hangingPunct="1">
              <a:lnSpc>
                <a:spcPct val="150000"/>
              </a:lnSpc>
              <a:spcBef>
                <a:spcPts val="0"/>
              </a:spcBef>
            </a:pPr>
            <a:r>
              <a:rPr sz="2000" b="1" dirty="0">
                <a:latin typeface="宋体" panose="02010600030101010101" pitchFamily="2" charset="-122"/>
                <a:ea typeface="宋体" panose="02010600030101010101" pitchFamily="2" charset="-122"/>
                <a:cs typeface="宋体" panose="02010600030101010101" pitchFamily="2" charset="-122"/>
                <a:sym typeface="+mn-ea"/>
              </a:rPr>
              <a:t>调速阀用于调节执行元件运动速度，</a:t>
            </a:r>
            <a:r>
              <a:rPr sz="20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并保证其速度的稳定。</a:t>
            </a:r>
          </a:p>
          <a:p>
            <a:pPr algn="just" eaLnBrk="1" hangingPunct="1">
              <a:lnSpc>
                <a:spcPct val="150000"/>
              </a:lnSpc>
              <a:spcBef>
                <a:spcPts val="0"/>
              </a:spcBef>
            </a:pPr>
            <a:r>
              <a:rPr sz="2000" b="1" dirty="0">
                <a:latin typeface="宋体" panose="02010600030101010101" pitchFamily="2" charset="-122"/>
                <a:ea typeface="宋体" panose="02010600030101010101" pitchFamily="2" charset="-122"/>
                <a:cs typeface="宋体" panose="02010600030101010101" pitchFamily="2" charset="-122"/>
                <a:sym typeface="+mn-ea"/>
              </a:rPr>
              <a:t>这是因为节流阀既是调节元件，又是检测元件。当阀口面积调定后，它一方面控制流量的大小，一方面检测流量信号并转换为阀口前后压力差反馈作用到定差减压阀阀芯的两端面，与弹簧力相比较，当检测的压力差偏离预定值时，定差减压阀阀芯产生相应位移，改变减压缝隙进行压力补偿，保证节流阀前后的压力差基本不变。但是阀芯位移势必引起弹簧力和液动力波动，因此流经调速阀的流量只能基本稳定。调速阀的速度刚性可近似为∞。</a:t>
            </a:r>
          </a:p>
          <a:p>
            <a:pPr algn="just" eaLnBrk="1" hangingPunct="1">
              <a:lnSpc>
                <a:spcPct val="150000"/>
              </a:lnSpc>
              <a:spcBef>
                <a:spcPts val="0"/>
              </a:spcBef>
            </a:pPr>
            <a:r>
              <a:rPr lang="zh-CN" sz="2000" b="1" dirty="0">
                <a:latin typeface="宋体" panose="02010600030101010101" pitchFamily="2" charset="-122"/>
                <a:ea typeface="宋体" panose="02010600030101010101" pitchFamily="2" charset="-122"/>
                <a:cs typeface="宋体" panose="02010600030101010101" pitchFamily="2" charset="-122"/>
                <a:sym typeface="+mn-ea"/>
              </a:rPr>
              <a:t>为</a:t>
            </a:r>
            <a:r>
              <a:rPr sz="2000" b="1" dirty="0">
                <a:latin typeface="宋体" panose="02010600030101010101" pitchFamily="2" charset="-122"/>
                <a:ea typeface="宋体" panose="02010600030101010101" pitchFamily="2" charset="-122"/>
                <a:cs typeface="宋体" panose="02010600030101010101" pitchFamily="2" charset="-122"/>
                <a:sym typeface="+mn-ea"/>
              </a:rPr>
              <a:t>保证定差减压阀的压力补偿作用，调速阀的进出口压力差应大于弹簧力Ft 和液动力Fs 所确定的最小压力差。否则无法保证流量稳定。</a:t>
            </a:r>
          </a:p>
        </p:txBody>
      </p:sp>
      <p:sp>
        <p:nvSpPr>
          <p:cNvPr id="11" name="灯片编号占位符 3"/>
          <p:cNvSpPr txBox="1">
            <a:spLocks noGrp="1"/>
          </p:cNvSpPr>
          <p:nvPr/>
        </p:nvSpPr>
        <p:spPr>
          <a:xfrm>
            <a:off x="4355465" y="6604635"/>
            <a:ext cx="3549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83</a:t>
            </a:fld>
            <a:endParaRPr lang="en-US" altLang="zh-CN" sz="1400" dirty="0">
              <a:solidFill>
                <a:srgbClr val="253947"/>
              </a:solidFill>
            </a:endParaRPr>
          </a:p>
        </p:txBody>
      </p:sp>
      <p:sp>
        <p:nvSpPr>
          <p:cNvPr id="4" name="矩形 3"/>
          <p:cNvSpPr/>
          <p:nvPr/>
        </p:nvSpPr>
        <p:spPr>
          <a:xfrm>
            <a:off x="-12700" y="3746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4"/>
          <a:srcRect l="7567" r="2701"/>
          <a:stretch>
            <a:fillRect/>
          </a:stretch>
        </p:blipFill>
        <p:spPr>
          <a:xfrm>
            <a:off x="-13335" y="6089015"/>
            <a:ext cx="9171940" cy="97663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120775"/>
            <a:ext cx="8781415" cy="56394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159384" y="1009015"/>
            <a:ext cx="4916671" cy="3707765"/>
          </a:xfrm>
        </p:spPr>
        <p:txBody>
          <a:bodyPr vert="horz" wrap="square" lIns="91440" tIns="45720" rIns="91440" bIns="45720" anchor="t"/>
          <a:lstStyle/>
          <a:p>
            <a:pPr algn="just" eaLnBrk="1" latinLnBrk="0" hangingPunct="1">
              <a:lnSpc>
                <a:spcPct val="150000"/>
              </a:lnSpc>
              <a:spcBef>
                <a:spcPts val="0"/>
              </a:spcBef>
              <a:buFont typeface="Wingdings" panose="05000000000000000000" charset="0"/>
              <a:buChar char="u"/>
            </a:pPr>
            <a:r>
              <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结构原理：</a:t>
            </a:r>
            <a:r>
              <a:rPr lang="zh-CN" altLang="en-US" sz="24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                   </a:t>
            </a:r>
            <a:endPar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endParaRPr>
          </a:p>
          <a:p>
            <a:pPr eaLnBrk="1" hangingPunct="1">
              <a:lnSpc>
                <a:spcPct val="110000"/>
              </a:lnSpc>
            </a:pPr>
            <a:r>
              <a:rPr sz="2000" b="1" dirty="0">
                <a:latin typeface="宋体" panose="02010600030101010101" pitchFamily="2" charset="-122"/>
                <a:ea typeface="宋体" panose="02010600030101010101" pitchFamily="2" charset="-122"/>
                <a:cs typeface="宋体" panose="02010600030101010101" pitchFamily="2" charset="-122"/>
                <a:sym typeface="+mn-ea"/>
              </a:rPr>
              <a:t>该阀又称为溢流节流阀。</a:t>
            </a:r>
          </a:p>
          <a:p>
            <a:pPr marL="0" indent="0" eaLnBrk="1" hangingPunct="1">
              <a:lnSpc>
                <a:spcPct val="110000"/>
              </a:lnSpc>
              <a:buNone/>
            </a:pPr>
            <a:r>
              <a:rPr sz="2000" b="1" dirty="0">
                <a:latin typeface="宋体" panose="02010600030101010101" pitchFamily="2" charset="-122"/>
                <a:ea typeface="宋体" panose="02010600030101010101" pitchFamily="2" charset="-122"/>
                <a:cs typeface="宋体" panose="02010600030101010101" pitchFamily="2" charset="-122"/>
                <a:sym typeface="+mn-ea"/>
              </a:rPr>
              <a:t>   </a:t>
            </a:r>
            <a:r>
              <a:rPr sz="2000" b="1" dirty="0" err="1">
                <a:latin typeface="宋体" panose="02010600030101010101" pitchFamily="2" charset="-122"/>
                <a:ea typeface="宋体" panose="02010600030101010101" pitchFamily="2" charset="-122"/>
                <a:cs typeface="宋体" panose="02010600030101010101" pitchFamily="2" charset="-122"/>
                <a:sym typeface="+mn-ea"/>
              </a:rPr>
              <a:t>由节流阀与差压式溢流阀并连而成</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endParaRPr sz="2000" b="1" dirty="0">
              <a:latin typeface="宋体" panose="02010600030101010101" pitchFamily="2" charset="-122"/>
              <a:ea typeface="宋体" panose="02010600030101010101" pitchFamily="2" charset="-122"/>
              <a:cs typeface="宋体" panose="02010600030101010101" pitchFamily="2" charset="-122"/>
              <a:sym typeface="+mn-ea"/>
            </a:endParaRPr>
          </a:p>
          <a:p>
            <a:pPr eaLnBrk="1" hangingPunct="1">
              <a:lnSpc>
                <a:spcPct val="110000"/>
              </a:lnSpc>
            </a:pPr>
            <a:r>
              <a:rPr sz="2000" b="1" dirty="0" err="1">
                <a:latin typeface="宋体" panose="02010600030101010101" pitchFamily="2" charset="-122"/>
                <a:ea typeface="宋体" panose="02010600030101010101" pitchFamily="2" charset="-122"/>
                <a:cs typeface="宋体" panose="02010600030101010101" pitchFamily="2" charset="-122"/>
                <a:sym typeface="+mn-ea"/>
              </a:rPr>
              <a:t>阀体上有一个进油口，一个出油口，一个回油口</a:t>
            </a:r>
            <a:r>
              <a:rPr lang="zh-CN" sz="2000" b="1" dirty="0">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2000" b="1" dirty="0">
              <a:latin typeface="宋体" panose="02010600030101010101" pitchFamily="2" charset="-122"/>
              <a:ea typeface="宋体" panose="02010600030101010101" pitchFamily="2" charset="-122"/>
              <a:cs typeface="宋体" panose="02010600030101010101" pitchFamily="2" charset="-122"/>
              <a:sym typeface="+mn-ea"/>
            </a:endParaRPr>
          </a:p>
          <a:p>
            <a:pPr eaLnBrk="1" hangingPunct="1">
              <a:lnSpc>
                <a:spcPct val="110000"/>
              </a:lnSpc>
            </a:pPr>
            <a:r>
              <a:rPr sz="2000" b="1" dirty="0" err="1">
                <a:latin typeface="宋体" panose="02010600030101010101" pitchFamily="2" charset="-122"/>
                <a:ea typeface="宋体" panose="02010600030101010101" pitchFamily="2" charset="-122"/>
                <a:cs typeface="宋体" panose="02010600030101010101" pitchFamily="2" charset="-122"/>
                <a:sym typeface="+mn-ea"/>
              </a:rPr>
              <a:t>这里节流阀既是调节元件，又是检测元件</a:t>
            </a:r>
            <a:r>
              <a:rPr sz="2000" b="1" dirty="0">
                <a:latin typeface="宋体" panose="02010600030101010101" pitchFamily="2" charset="-122"/>
                <a:ea typeface="宋体" panose="02010600030101010101" pitchFamily="2" charset="-122"/>
                <a:cs typeface="宋体" panose="02010600030101010101" pitchFamily="2" charset="-122"/>
                <a:sym typeface="+mn-ea"/>
              </a:rPr>
              <a:t>；</a:t>
            </a:r>
          </a:p>
          <a:p>
            <a:pPr eaLnBrk="1" hangingPunct="1">
              <a:lnSpc>
                <a:spcPct val="110000"/>
              </a:lnSpc>
            </a:pPr>
            <a:r>
              <a:rPr sz="2000" b="1" dirty="0">
                <a:latin typeface="宋体" panose="02010600030101010101" pitchFamily="2" charset="-122"/>
                <a:ea typeface="宋体" panose="02010600030101010101" pitchFamily="2" charset="-122"/>
                <a:cs typeface="宋体" panose="02010600030101010101" pitchFamily="2" charset="-122"/>
                <a:sym typeface="+mn-ea"/>
              </a:rPr>
              <a:t>差压式溢流阀是压力补偿元件，它保证了节流阀前后压力差Δp 基本不变。</a:t>
            </a:r>
          </a:p>
          <a:p>
            <a:pPr eaLnBrk="1" hangingPunct="1">
              <a:lnSpc>
                <a:spcPct val="110000"/>
              </a:lnSpc>
            </a:pPr>
            <a:endParaRPr sz="2000" b="1" dirty="0">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84</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476250"/>
            <a:ext cx="3855720" cy="645160"/>
          </a:xfrm>
          <a:prstGeom prst="rect">
            <a:avLst/>
          </a:prstGeom>
          <a:noFill/>
        </p:spPr>
        <p:txBody>
          <a:bodyPr wrap="non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三、旁通型调速阀</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7" name="Rectangle 3"/>
          <p:cNvSpPr>
            <a:spLocks noGrp="1"/>
          </p:cNvSpPr>
          <p:nvPr/>
        </p:nvSpPr>
        <p:spPr>
          <a:xfrm>
            <a:off x="152257" y="4581128"/>
            <a:ext cx="8781415" cy="172148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50000"/>
              </a:lnSpc>
              <a:spcBef>
                <a:spcPts val="0"/>
              </a:spcBef>
              <a:buFont typeface="Wingdings" panose="05000000000000000000" charset="0"/>
              <a:buChar char="u"/>
            </a:pPr>
            <a:r>
              <a:rPr lang="zh-CN" altLang="en-US" sz="24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用途：</a:t>
            </a:r>
          </a:p>
          <a:p>
            <a:pPr algn="l" eaLnBrk="1" hangingPunct="1">
              <a:lnSpc>
                <a:spcPct val="110000"/>
              </a:lnSpc>
              <a:spcBef>
                <a:spcPct val="20000"/>
              </a:spcBef>
              <a:buClrTx/>
              <a:buSzTx/>
            </a:pPr>
            <a:r>
              <a:rPr sz="2000" b="1" dirty="0">
                <a:latin typeface="宋体" panose="02010600030101010101" pitchFamily="2" charset="-122"/>
                <a:ea typeface="宋体" panose="02010600030101010101" pitchFamily="2" charset="-122"/>
                <a:cs typeface="宋体" panose="02010600030101010101" pitchFamily="2" charset="-122"/>
                <a:sym typeface="+mn-ea"/>
              </a:rPr>
              <a:t>用于调节执行元件运动速度，只能安装在执行元件的进油路上，其速度刚性较调速阀小，</a:t>
            </a:r>
          </a:p>
          <a:p>
            <a:pPr algn="l" eaLnBrk="1" hangingPunct="1">
              <a:lnSpc>
                <a:spcPct val="110000"/>
              </a:lnSpc>
              <a:spcBef>
                <a:spcPct val="20000"/>
              </a:spcBef>
              <a:buClrTx/>
              <a:buSzTx/>
            </a:pPr>
            <a:r>
              <a:rPr sz="2000" b="1" dirty="0">
                <a:latin typeface="宋体" panose="02010600030101010101" pitchFamily="2" charset="-122"/>
                <a:ea typeface="宋体" panose="02010600030101010101" pitchFamily="2" charset="-122"/>
                <a:cs typeface="宋体" panose="02010600030101010101" pitchFamily="2" charset="-122"/>
                <a:sym typeface="+mn-ea"/>
              </a:rPr>
              <a:t>与调速阀调速回路相比，回路效率较高。</a:t>
            </a:r>
          </a:p>
          <a:p>
            <a:pPr eaLnBrk="1" hangingPunct="1">
              <a:lnSpc>
                <a:spcPct val="110000"/>
              </a:lnSpc>
            </a:pPr>
            <a:endParaRPr sz="2000" b="1" dirty="0">
              <a:latin typeface="宋体" panose="02010600030101010101" pitchFamily="2" charset="-122"/>
              <a:ea typeface="宋体" panose="02010600030101010101" pitchFamily="2" charset="-122"/>
              <a:cs typeface="宋体" panose="02010600030101010101" pitchFamily="2" charset="-122"/>
              <a:sym typeface="+mn-ea"/>
            </a:endParaRPr>
          </a:p>
        </p:txBody>
      </p:sp>
      <p:grpSp>
        <p:nvGrpSpPr>
          <p:cNvPr id="11" name="组合 10"/>
          <p:cNvGrpSpPr/>
          <p:nvPr/>
        </p:nvGrpSpPr>
        <p:grpSpPr>
          <a:xfrm>
            <a:off x="4211955" y="1052736"/>
            <a:ext cx="5003800" cy="3209925"/>
            <a:chOff x="6520" y="1868"/>
            <a:chExt cx="7880" cy="5055"/>
          </a:xfrm>
        </p:grpSpPr>
        <p:pic>
          <p:nvPicPr>
            <p:cNvPr id="69637" name="Picture 5" descr="4-23"/>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6520" y="1868"/>
              <a:ext cx="7880" cy="5055"/>
            </a:xfrm>
            <a:prstGeom prst="rect">
              <a:avLst/>
            </a:prstGeom>
            <a:noFill/>
            <a:ln w="9525">
              <a:noFill/>
            </a:ln>
          </p:spPr>
        </p:pic>
        <p:sp>
          <p:nvSpPr>
            <p:cNvPr id="84999" name="矩形 6"/>
            <p:cNvSpPr/>
            <p:nvPr/>
          </p:nvSpPr>
          <p:spPr>
            <a:xfrm>
              <a:off x="7199" y="2230"/>
              <a:ext cx="1745" cy="435"/>
            </a:xfrm>
            <a:prstGeom prst="rect">
              <a:avLst/>
            </a:prstGeom>
            <a:noFill/>
            <a:ln w="9525">
              <a:noFill/>
            </a:ln>
          </p:spPr>
          <p:txBody>
            <a:bodyPr wrap="none">
              <a:spAutoFit/>
            </a:bodyPr>
            <a:lstStyle/>
            <a:p>
              <a:pPr eaLnBrk="1" hangingPunct="1"/>
              <a:r>
                <a:rPr lang="zh-CN" altLang="en-US" sz="1200" b="1" dirty="0">
                  <a:solidFill>
                    <a:srgbClr val="FF0000"/>
                  </a:solidFill>
                  <a:latin typeface="Garamond" panose="02020404030301010803" pitchFamily="18" charset="0"/>
                </a:rPr>
                <a:t>滑阀溢流阀心</a:t>
              </a:r>
            </a:p>
          </p:txBody>
        </p:sp>
        <p:sp>
          <p:nvSpPr>
            <p:cNvPr id="85001" name="矩形 9"/>
            <p:cNvSpPr/>
            <p:nvPr/>
          </p:nvSpPr>
          <p:spPr>
            <a:xfrm>
              <a:off x="9842" y="2230"/>
              <a:ext cx="1260" cy="435"/>
            </a:xfrm>
            <a:prstGeom prst="rect">
              <a:avLst/>
            </a:prstGeom>
            <a:noFill/>
            <a:ln w="9525">
              <a:noFill/>
            </a:ln>
          </p:spPr>
          <p:txBody>
            <a:bodyPr wrap="none">
              <a:spAutoFit/>
            </a:bodyPr>
            <a:lstStyle/>
            <a:p>
              <a:pPr eaLnBrk="1" hangingPunct="1"/>
              <a:r>
                <a:rPr lang="zh-CN" altLang="en-US" sz="1200" b="1" dirty="0">
                  <a:solidFill>
                    <a:srgbClr val="FF0000"/>
                  </a:solidFill>
                  <a:latin typeface="Garamond" panose="02020404030301010803" pitchFamily="18" charset="0"/>
                </a:rPr>
                <a:t>薄壁小孔</a:t>
              </a:r>
            </a:p>
          </p:txBody>
        </p:sp>
        <p:sp>
          <p:nvSpPr>
            <p:cNvPr id="85003" name="矩形 12"/>
            <p:cNvSpPr/>
            <p:nvPr/>
          </p:nvSpPr>
          <p:spPr>
            <a:xfrm>
              <a:off x="12948" y="4468"/>
              <a:ext cx="1018" cy="435"/>
            </a:xfrm>
            <a:prstGeom prst="rect">
              <a:avLst/>
            </a:prstGeom>
            <a:noFill/>
            <a:ln w="9525">
              <a:noFill/>
            </a:ln>
          </p:spPr>
          <p:txBody>
            <a:bodyPr wrap="none">
              <a:spAutoFit/>
            </a:bodyPr>
            <a:lstStyle/>
            <a:p>
              <a:pPr eaLnBrk="1" hangingPunct="1"/>
              <a:r>
                <a:rPr lang="zh-CN" altLang="en-US" sz="1200" b="1" dirty="0">
                  <a:solidFill>
                    <a:srgbClr val="FF0000"/>
                  </a:solidFill>
                  <a:latin typeface="Garamond" panose="02020404030301010803" pitchFamily="18" charset="0"/>
                </a:rPr>
                <a:t>溢流阀</a:t>
              </a:r>
            </a:p>
          </p:txBody>
        </p:sp>
        <p:sp>
          <p:nvSpPr>
            <p:cNvPr id="85004" name="矩形 13"/>
            <p:cNvSpPr/>
            <p:nvPr/>
          </p:nvSpPr>
          <p:spPr>
            <a:xfrm>
              <a:off x="12949" y="2413"/>
              <a:ext cx="1017" cy="435"/>
            </a:xfrm>
            <a:prstGeom prst="rect">
              <a:avLst/>
            </a:prstGeom>
            <a:noFill/>
            <a:ln w="9525">
              <a:noFill/>
            </a:ln>
          </p:spPr>
          <p:txBody>
            <a:bodyPr>
              <a:spAutoFit/>
            </a:bodyPr>
            <a:lstStyle/>
            <a:p>
              <a:pPr eaLnBrk="1" hangingPunct="1"/>
              <a:r>
                <a:rPr lang="zh-CN" altLang="en-US" sz="1200" b="1" dirty="0">
                  <a:solidFill>
                    <a:srgbClr val="FF0000"/>
                  </a:solidFill>
                  <a:latin typeface="Garamond" panose="02020404030301010803" pitchFamily="18" charset="0"/>
                </a:rPr>
                <a:t>节流阀</a:t>
              </a:r>
            </a:p>
          </p:txBody>
        </p:sp>
        <p:sp>
          <p:nvSpPr>
            <p:cNvPr id="85006" name="矩形 16"/>
            <p:cNvSpPr/>
            <p:nvPr/>
          </p:nvSpPr>
          <p:spPr>
            <a:xfrm>
              <a:off x="10800" y="5578"/>
              <a:ext cx="1374" cy="725"/>
            </a:xfrm>
            <a:prstGeom prst="rect">
              <a:avLst/>
            </a:prstGeom>
            <a:noFill/>
            <a:ln w="9525">
              <a:noFill/>
            </a:ln>
          </p:spPr>
          <p:txBody>
            <a:bodyPr wrap="square">
              <a:spAutoFit/>
            </a:bodyPr>
            <a:lstStyle/>
            <a:p>
              <a:pPr eaLnBrk="1" hangingPunct="1"/>
              <a:r>
                <a:rPr lang="zh-CN" altLang="en-US" sz="1200" b="1" dirty="0">
                  <a:solidFill>
                    <a:srgbClr val="FF0000"/>
                  </a:solidFill>
                  <a:latin typeface="Garamond" panose="02020404030301010803" pitchFamily="18" charset="0"/>
                </a:rPr>
                <a:t>节流阀</a:t>
              </a:r>
              <a:endParaRPr lang="en-US" altLang="zh-CN" sz="1200" b="1" dirty="0">
                <a:solidFill>
                  <a:srgbClr val="FF0000"/>
                </a:solidFill>
                <a:latin typeface="Garamond" panose="02020404030301010803" pitchFamily="18" charset="0"/>
              </a:endParaRPr>
            </a:p>
            <a:p>
              <a:pPr eaLnBrk="1" hangingPunct="1"/>
              <a:r>
                <a:rPr lang="zh-CN" altLang="en-US" sz="1200" b="1" dirty="0">
                  <a:solidFill>
                    <a:srgbClr val="FF0000"/>
                  </a:solidFill>
                  <a:latin typeface="Garamond" panose="02020404030301010803" pitchFamily="18" charset="0"/>
                </a:rPr>
                <a:t>（月牙槽）</a:t>
              </a: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120775"/>
            <a:ext cx="8781415" cy="56394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159385" y="2032635"/>
            <a:ext cx="4484370" cy="5300345"/>
          </a:xfrm>
        </p:spPr>
        <p:txBody>
          <a:bodyPr vert="horz" wrap="square" lIns="91440" tIns="45720" rIns="91440" bIns="45720" anchor="t"/>
          <a:lstStyle/>
          <a:p>
            <a:pPr algn="just" eaLnBrk="1" latinLnBrk="0" hangingPunct="1">
              <a:lnSpc>
                <a:spcPct val="150000"/>
              </a:lnSpc>
              <a:spcBef>
                <a:spcPts val="0"/>
              </a:spcBef>
            </a:pPr>
            <a:r>
              <a:rPr sz="20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分流阀结构原理：</a:t>
            </a:r>
            <a:r>
              <a:rPr sz="2000" b="1" dirty="0">
                <a:latin typeface="宋体" panose="02010600030101010101" pitchFamily="2" charset="-122"/>
                <a:ea typeface="宋体" panose="02010600030101010101" pitchFamily="2" charset="-122"/>
                <a:cs typeface="宋体" panose="02010600030101010101" pitchFamily="2" charset="-122"/>
                <a:sym typeface="+mn-ea"/>
              </a:rPr>
              <a:t>它由两个固定节流孔1、2、阀体、阀芯和两个对中弹簧等组成。阀芯两端台肩与阀体沉割槽组成两个可变节流口3、4。固定节流孔起检测流量的作用，可变节流口起压力补偿作用，其过流面积通过压力p1和p2</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的</a:t>
            </a:r>
            <a:r>
              <a:rPr sz="2000" b="1" dirty="0">
                <a:latin typeface="宋体" panose="02010600030101010101" pitchFamily="2" charset="-122"/>
                <a:ea typeface="宋体" panose="02010600030101010101" pitchFamily="2" charset="-122"/>
                <a:cs typeface="宋体" panose="02010600030101010101" pitchFamily="2" charset="-122"/>
                <a:sym typeface="+mn-ea"/>
              </a:rPr>
              <a:t>反馈作用进行控制。无论负载压力p3、p4如何变化，都能保证q1≈q2 。</a:t>
            </a: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85</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476250"/>
            <a:ext cx="3396615" cy="645160"/>
          </a:xfrm>
          <a:prstGeom prst="rect">
            <a:avLst/>
          </a:prstGeom>
          <a:noFill/>
        </p:spPr>
        <p:txBody>
          <a:bodyPr wrap="non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四、分流集流阀</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70660" name="Picture 4" descr="fljlf"/>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4780598" y="2312988"/>
            <a:ext cx="4159250" cy="3406775"/>
          </a:xfrm>
          <a:prstGeom prst="rect">
            <a:avLst/>
          </a:prstGeom>
          <a:noFill/>
          <a:ln w="9525">
            <a:noFill/>
          </a:ln>
        </p:spPr>
      </p:pic>
      <p:sp>
        <p:nvSpPr>
          <p:cNvPr id="9" name="Rectangle 3"/>
          <p:cNvSpPr>
            <a:spLocks noGrp="1"/>
          </p:cNvSpPr>
          <p:nvPr/>
        </p:nvSpPr>
        <p:spPr>
          <a:xfrm>
            <a:off x="158115" y="1120775"/>
            <a:ext cx="8782050" cy="102425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50000"/>
              </a:lnSpc>
              <a:spcBef>
                <a:spcPts val="0"/>
              </a:spcBef>
            </a:pPr>
            <a:r>
              <a:rPr lang="zh-CN" altLang="en-US" sz="2000" b="1" noProof="0">
                <a:ln>
                  <a:noFill/>
                </a:ln>
                <a:solidFill>
                  <a:srgbClr val="C30000"/>
                </a:solidFill>
                <a:effectLst/>
                <a:uLnTx/>
                <a:uFillTx/>
                <a:sym typeface="+mn-ea"/>
              </a:rPr>
              <a:t>分流集流阀</a:t>
            </a:r>
            <a:r>
              <a:rPr lang="zh-CN" altLang="en-US" sz="2000" b="1" noProof="0">
                <a:ln>
                  <a:noFill/>
                </a:ln>
                <a:effectLst/>
                <a:uLnTx/>
                <a:uFillTx/>
                <a:sym typeface="+mn-ea"/>
              </a:rPr>
              <a:t>是用来保证多个执行元件速度同步的流量控制阀，又称为同步阀。它包括分流阀、集流阀和分流集流阀三种控制类型。</a:t>
            </a:r>
            <a:endParaRPr lang="zh-CN" altLang="en-US" sz="2000" b="1" noProof="0">
              <a:ln>
                <a:noFill/>
              </a:ln>
              <a:solidFill>
                <a:srgbClr val="C30000"/>
              </a:solidFill>
              <a:effectLst/>
              <a:uLnTx/>
              <a:uFillTx/>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0660"/>
                                        </p:tgtEl>
                                        <p:attrNameLst>
                                          <p:attrName>style.visibility</p:attrName>
                                        </p:attrNameLst>
                                      </p:cBhvr>
                                      <p:to>
                                        <p:strVal val="visible"/>
                                      </p:to>
                                    </p:set>
                                    <p:animEffect transition="in" filter="dissolve">
                                      <p:cBhvr>
                                        <p:cTn id="7" dur="500"/>
                                        <p:tgtEl>
                                          <p:spTgt spid="70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120775"/>
            <a:ext cx="8781415" cy="56394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86</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476250"/>
            <a:ext cx="2478405" cy="645160"/>
          </a:xfrm>
          <a:prstGeom prst="rect">
            <a:avLst/>
          </a:prstGeom>
          <a:noFill/>
        </p:spPr>
        <p:txBody>
          <a:bodyPr wrap="non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空中造楼机</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9" name="Rectangle 3"/>
          <p:cNvSpPr>
            <a:spLocks noGrp="1"/>
          </p:cNvSpPr>
          <p:nvPr/>
        </p:nvSpPr>
        <p:spPr>
          <a:xfrm>
            <a:off x="3275965" y="5877560"/>
            <a:ext cx="2188845" cy="42735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hangingPunct="1">
              <a:lnSpc>
                <a:spcPct val="150000"/>
              </a:lnSpc>
              <a:spcBef>
                <a:spcPts val="0"/>
              </a:spcBef>
              <a:buNone/>
            </a:pPr>
            <a:r>
              <a:rPr lang="zh-CN" altLang="en-US" sz="1600" b="1" noProof="0">
                <a:ln>
                  <a:noFill/>
                </a:ln>
                <a:solidFill>
                  <a:schemeClr val="tx1"/>
                </a:solidFill>
                <a:effectLst/>
                <a:uLnTx/>
                <a:uFillTx/>
                <a:sym typeface="+mn-ea"/>
              </a:rPr>
              <a:t>建设中的武汉中心</a:t>
            </a:r>
          </a:p>
        </p:txBody>
      </p:sp>
      <p:pic>
        <p:nvPicPr>
          <p:cNvPr id="10" name="图片 9" descr="武汉中心-顶摸"/>
          <p:cNvPicPr>
            <a:picLocks noChangeAspect="1"/>
          </p:cNvPicPr>
          <p:nvPr/>
        </p:nvPicPr>
        <p:blipFill>
          <a:blip r:embed="rId5"/>
          <a:stretch>
            <a:fillRect/>
          </a:stretch>
        </p:blipFill>
        <p:spPr>
          <a:xfrm>
            <a:off x="1503045" y="1334770"/>
            <a:ext cx="6228080" cy="4410710"/>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120775"/>
            <a:ext cx="8781415" cy="56394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87</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476250"/>
            <a:ext cx="2478405" cy="645160"/>
          </a:xfrm>
          <a:prstGeom prst="rect">
            <a:avLst/>
          </a:prstGeom>
          <a:noFill/>
        </p:spPr>
        <p:txBody>
          <a:bodyPr wrap="non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空中造楼机</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7" name="图片 6" descr="R7$IV$Q[_U]6_HP)(6X}54O"/>
          <p:cNvPicPr>
            <a:picLocks noChangeAspect="1"/>
          </p:cNvPicPr>
          <p:nvPr/>
        </p:nvPicPr>
        <p:blipFill>
          <a:blip r:embed="rId5"/>
          <a:stretch>
            <a:fillRect/>
          </a:stretch>
        </p:blipFill>
        <p:spPr>
          <a:xfrm>
            <a:off x="1331595" y="1046480"/>
            <a:ext cx="6536690" cy="4885690"/>
          </a:xfrm>
          <a:prstGeom prst="rect">
            <a:avLst/>
          </a:prstGeom>
        </p:spPr>
      </p:pic>
      <p:sp>
        <p:nvSpPr>
          <p:cNvPr id="11" name="Rectangle 3"/>
          <p:cNvSpPr>
            <a:spLocks noGrp="1"/>
          </p:cNvSpPr>
          <p:nvPr/>
        </p:nvSpPr>
        <p:spPr>
          <a:xfrm>
            <a:off x="1259840" y="6092825"/>
            <a:ext cx="4532630" cy="42735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hangingPunct="1">
              <a:lnSpc>
                <a:spcPct val="150000"/>
              </a:lnSpc>
              <a:spcBef>
                <a:spcPts val="0"/>
              </a:spcBef>
              <a:buNone/>
            </a:pPr>
            <a:r>
              <a:rPr lang="zh-CN" altLang="en-US" sz="1600" b="1" noProof="0">
                <a:ln>
                  <a:noFill/>
                </a:ln>
                <a:solidFill>
                  <a:schemeClr val="tx1"/>
                </a:solidFill>
                <a:effectLst/>
                <a:uLnTx/>
                <a:uFillTx/>
                <a:sym typeface="+mn-ea"/>
              </a:rPr>
              <a:t>使用了</a:t>
            </a:r>
            <a:r>
              <a:rPr lang="en-US" altLang="zh-CN" sz="1600" b="1" noProof="0">
                <a:ln>
                  <a:noFill/>
                </a:ln>
                <a:solidFill>
                  <a:schemeClr val="tx1"/>
                </a:solidFill>
                <a:effectLst/>
                <a:uLnTx/>
                <a:uFillTx/>
                <a:sym typeface="+mn-ea"/>
              </a:rPr>
              <a:t> </a:t>
            </a:r>
            <a:r>
              <a:rPr lang="zh-CN" altLang="en-US" sz="1600" b="1" noProof="0">
                <a:ln>
                  <a:noFill/>
                </a:ln>
                <a:solidFill>
                  <a:schemeClr val="tx1"/>
                </a:solidFill>
                <a:effectLst/>
                <a:uLnTx/>
                <a:uFillTx/>
                <a:sym typeface="+mn-ea"/>
              </a:rPr>
              <a:t>液压元件：比例阀、换向阀、传感器等</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765175" y="919480"/>
            <a:ext cx="7612380" cy="512635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88</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1126913" y="1262922"/>
            <a:ext cx="723749" cy="1071022"/>
          </a:xfrm>
          <a:prstGeom prst="rect">
            <a:avLst/>
          </a:prstGeom>
        </p:spPr>
      </p:pic>
      <p:sp>
        <p:nvSpPr>
          <p:cNvPr id="4" name="文本框 3"/>
          <p:cNvSpPr txBox="1"/>
          <p:nvPr/>
        </p:nvSpPr>
        <p:spPr>
          <a:xfrm>
            <a:off x="1126890" y="1255892"/>
            <a:ext cx="6888315" cy="5666740"/>
          </a:xfrm>
          <a:prstGeom prst="rect">
            <a:avLst/>
          </a:prstGeom>
          <a:noFill/>
        </p:spPr>
        <p:txBody>
          <a:bodyPr wrap="square" rtlCol="0">
            <a:spAutoFit/>
          </a:bodyPr>
          <a:lstStyle/>
          <a:p>
            <a:pPr algn="ctr" eaLnBrk="1" hangingPunct="1">
              <a:buClrTx/>
              <a:buSzTx/>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a:t>
            </a:r>
            <a:endParaRPr lang="zh-CN" altLang="en-US" sz="3200" b="1" dirty="0">
              <a:latin typeface="宋体" panose="02010600030101010101" pitchFamily="2" charset="-122"/>
              <a:cs typeface="宋体" panose="02010600030101010101" pitchFamily="2" charset="-122"/>
            </a:endParaRPr>
          </a:p>
          <a:p>
            <a:pPr eaLnBrk="1" hangingPunct="1">
              <a:lnSpc>
                <a:spcPct val="120000"/>
              </a:lnSpc>
              <a:buFont typeface="Wingdings" panose="05000000000000000000" pitchFamily="2" charset="2"/>
              <a:buNone/>
            </a:pPr>
            <a:endParaRPr lang="en-US" altLang="zh-CN" sz="2800" b="1" dirty="0">
              <a:latin typeface="宋体" panose="02010600030101010101" pitchFamily="2" charset="-122"/>
              <a:cs typeface="宋体" panose="02010600030101010101" pitchFamily="2" charset="-122"/>
              <a:sym typeface="+mn-ea"/>
            </a:endParaRPr>
          </a:p>
          <a:p>
            <a:pPr algn="ctr" eaLnBrk="1" hangingPunct="1">
              <a:lnSpc>
                <a:spcPct val="120000"/>
              </a:lnSpc>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（注明：班级、姓名、学号）</a:t>
            </a:r>
          </a:p>
          <a:p>
            <a:pPr algn="ctr" eaLnBrk="1" hangingPunct="1">
              <a:lnSpc>
                <a:spcPct val="120000"/>
              </a:lnSpc>
              <a:buFont typeface="Wingdings" panose="05000000000000000000" pitchFamily="2" charset="2"/>
              <a:buNone/>
            </a:pPr>
            <a:endParaRPr lang="en-US" altLang="zh-CN" sz="2400" b="1" dirty="0">
              <a:latin typeface="宋体" panose="02010600030101010101" pitchFamily="2" charset="-122"/>
              <a:cs typeface="宋体" panose="02010600030101010101" pitchFamily="2" charset="-122"/>
              <a:sym typeface="+mn-ea"/>
            </a:endParaRPr>
          </a:p>
          <a:p>
            <a:pPr eaLnBrk="1" hangingPunct="1">
              <a:lnSpc>
                <a:spcPct val="120000"/>
              </a:lnSpc>
              <a:buFont typeface="Wingdings" panose="05000000000000000000" pitchFamily="2" charset="2"/>
              <a:buNone/>
            </a:pPr>
            <a:r>
              <a:rPr lang="en-US" altLang="zh-CN" sz="2400" b="1" dirty="0">
                <a:solidFill>
                  <a:srgbClr val="C00000"/>
                </a:solidFill>
                <a:latin typeface="宋体" panose="02010600030101010101" pitchFamily="2" charset="-122"/>
                <a:cs typeface="宋体" panose="02010600030101010101" pitchFamily="2" charset="-122"/>
              </a:rPr>
              <a:t>1.</a:t>
            </a:r>
            <a:r>
              <a:rPr lang="zh-CN" altLang="en-US" sz="2400" b="1" dirty="0">
                <a:solidFill>
                  <a:srgbClr val="C00000"/>
                </a:solidFill>
                <a:latin typeface="宋体" panose="02010600030101010101" pitchFamily="2" charset="-122"/>
                <a:cs typeface="宋体" panose="02010600030101010101" pitchFamily="2" charset="-122"/>
                <a:sym typeface="+mn-ea"/>
              </a:rPr>
              <a:t>教材</a:t>
            </a:r>
            <a:r>
              <a:rPr lang="en-US" altLang="zh-CN" sz="2400" b="1" dirty="0">
                <a:solidFill>
                  <a:srgbClr val="C00000"/>
                </a:solidFill>
                <a:latin typeface="宋体" panose="02010600030101010101" pitchFamily="2" charset="-122"/>
                <a:cs typeface="宋体" panose="02010600030101010101" pitchFamily="2" charset="-122"/>
              </a:rPr>
              <a:t>P114 T4-4</a:t>
            </a:r>
          </a:p>
          <a:p>
            <a:pPr eaLnBrk="1" hangingPunct="1">
              <a:lnSpc>
                <a:spcPct val="120000"/>
              </a:lnSpc>
              <a:buFont typeface="Wingdings" panose="05000000000000000000" pitchFamily="2" charset="2"/>
              <a:buNone/>
            </a:pPr>
            <a:endParaRPr lang="en-US" altLang="zh-CN" sz="2400" b="1" dirty="0">
              <a:solidFill>
                <a:srgbClr val="C00000"/>
              </a:solidFill>
              <a:latin typeface="宋体" panose="02010600030101010101" pitchFamily="2" charset="-122"/>
              <a:cs typeface="宋体" panose="02010600030101010101" pitchFamily="2" charset="-122"/>
            </a:endParaRPr>
          </a:p>
          <a:p>
            <a:pPr eaLnBrk="1" hangingPunct="1">
              <a:lnSpc>
                <a:spcPct val="120000"/>
              </a:lnSpc>
            </a:pPr>
            <a:r>
              <a:rPr lang="en-US" altLang="zh-CN" sz="2400" b="1" dirty="0">
                <a:solidFill>
                  <a:srgbClr val="C00000"/>
                </a:solidFill>
                <a:latin typeface="宋体" panose="02010600030101010101" pitchFamily="2" charset="-122"/>
                <a:cs typeface="宋体" panose="02010600030101010101" pitchFamily="2" charset="-122"/>
              </a:rPr>
              <a:t>2.</a:t>
            </a:r>
            <a:r>
              <a:rPr lang="zh-CN" altLang="en-US" sz="2400" b="1" dirty="0">
                <a:solidFill>
                  <a:srgbClr val="C00000"/>
                </a:solidFill>
                <a:latin typeface="宋体" panose="02010600030101010101" pitchFamily="2" charset="-122"/>
                <a:cs typeface="宋体" panose="02010600030101010101" pitchFamily="2" charset="-122"/>
                <a:sym typeface="+mn-ea"/>
              </a:rPr>
              <a:t>教材</a:t>
            </a:r>
            <a:r>
              <a:rPr lang="en-US" altLang="zh-CN" sz="2400" b="1" dirty="0">
                <a:solidFill>
                  <a:srgbClr val="C00000"/>
                </a:solidFill>
                <a:latin typeface="宋体" panose="02010600030101010101" pitchFamily="2" charset="-122"/>
                <a:cs typeface="宋体" panose="02010600030101010101" pitchFamily="2" charset="-122"/>
              </a:rPr>
              <a:t>P114 T4-8</a:t>
            </a:r>
            <a:endParaRPr lang="zh-CN" altLang="en-US" sz="2400" b="1" dirty="0">
              <a:solidFill>
                <a:srgbClr val="C00000"/>
              </a:solidFill>
              <a:latin typeface="宋体" panose="02010600030101010101" pitchFamily="2" charset="-122"/>
              <a:cs typeface="宋体" panose="02010600030101010101" pitchFamily="2" charset="-122"/>
            </a:endParaRPr>
          </a:p>
          <a:p>
            <a:pPr eaLnBrk="1" hangingPunct="1">
              <a:lnSpc>
                <a:spcPct val="120000"/>
              </a:lnSpc>
              <a:buFont typeface="Wingdings" panose="05000000000000000000" pitchFamily="2" charset="2"/>
              <a:buNone/>
            </a:pPr>
            <a:endParaRPr lang="en-US" altLang="zh-CN" sz="2400" b="1" dirty="0">
              <a:solidFill>
                <a:srgbClr val="C00000"/>
              </a:solidFill>
              <a:latin typeface="宋体" panose="02010600030101010101" pitchFamily="2" charset="-122"/>
              <a:cs typeface="宋体" panose="02010600030101010101" pitchFamily="2" charset="-122"/>
            </a:endParaRPr>
          </a:p>
          <a:p>
            <a:pPr eaLnBrk="1" hangingPunct="1">
              <a:lnSpc>
                <a:spcPct val="120000"/>
              </a:lnSpc>
            </a:pPr>
            <a:r>
              <a:rPr lang="en-US" altLang="zh-CN" sz="2400" b="1" dirty="0">
                <a:solidFill>
                  <a:srgbClr val="C00000"/>
                </a:solidFill>
                <a:latin typeface="宋体" panose="02010600030101010101" pitchFamily="2" charset="-122"/>
                <a:cs typeface="宋体" panose="02010600030101010101" pitchFamily="2" charset="-122"/>
              </a:rPr>
              <a:t>3.</a:t>
            </a:r>
            <a:r>
              <a:rPr lang="zh-CN" altLang="en-US" sz="2400" b="1" dirty="0">
                <a:solidFill>
                  <a:srgbClr val="C00000"/>
                </a:solidFill>
                <a:latin typeface="宋体" panose="02010600030101010101" pitchFamily="2" charset="-122"/>
                <a:cs typeface="宋体" panose="02010600030101010101" pitchFamily="2" charset="-122"/>
                <a:sym typeface="+mn-ea"/>
              </a:rPr>
              <a:t>教材</a:t>
            </a:r>
            <a:r>
              <a:rPr lang="en-US" altLang="zh-CN" sz="2400" b="1" dirty="0">
                <a:solidFill>
                  <a:srgbClr val="C00000"/>
                </a:solidFill>
                <a:latin typeface="宋体" panose="02010600030101010101" pitchFamily="2" charset="-122"/>
                <a:cs typeface="宋体" panose="02010600030101010101" pitchFamily="2" charset="-122"/>
              </a:rPr>
              <a:t>P114 T4-12</a:t>
            </a:r>
            <a:endParaRPr lang="zh-CN" altLang="en-US" sz="2400" b="1" dirty="0">
              <a:solidFill>
                <a:srgbClr val="C00000"/>
              </a:solidFill>
              <a:latin typeface="宋体" panose="02010600030101010101" pitchFamily="2" charset="-122"/>
              <a:cs typeface="宋体" panose="02010600030101010101" pitchFamily="2" charset="-122"/>
            </a:endParaRPr>
          </a:p>
          <a:p>
            <a:pPr eaLnBrk="1" hangingPunct="1">
              <a:lnSpc>
                <a:spcPct val="120000"/>
              </a:lnSpc>
              <a:buFont typeface="Wingdings" panose="05000000000000000000" pitchFamily="2" charset="2"/>
              <a:buNone/>
            </a:pPr>
            <a:endParaRPr lang="zh-CN" altLang="en-US" sz="2800" b="1" dirty="0">
              <a:latin typeface="宋体" panose="02010600030101010101" pitchFamily="2" charset="-122"/>
              <a:cs typeface="宋体" panose="02010600030101010101" pitchFamily="2" charset="-122"/>
            </a:endParaRPr>
          </a:p>
          <a:p>
            <a:pPr eaLnBrk="1" hangingPunct="1">
              <a:lnSpc>
                <a:spcPct val="120000"/>
              </a:lnSpc>
              <a:buFont typeface="Wingdings" panose="05000000000000000000" pitchFamily="2" charset="2"/>
              <a:buNone/>
            </a:pPr>
            <a:r>
              <a:rPr lang="zh-CN" altLang="en-US" sz="2800" b="1" dirty="0">
                <a:sym typeface="+mn-ea"/>
              </a:rPr>
              <a:t>            </a:t>
            </a:r>
            <a:endParaRPr lang="zh-CN" altLang="en-US" sz="2800" b="1" dirty="0"/>
          </a:p>
          <a:p>
            <a:pPr algn="ct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rotWithShape="1">
          <a:blip r:embed="rId3"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33375" y="567690"/>
            <a:ext cx="8402955" cy="564896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89</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6" name="图片 5" descr="页脚"/>
          <p:cNvPicPr>
            <a:picLocks noChangeAspect="1"/>
          </p:cNvPicPr>
          <p:nvPr/>
        </p:nvPicPr>
        <p:blipFill>
          <a:blip r:embed="rId5"/>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6" cstate="print"/>
          <a:srcRect l="5488" t="5707" r="12805"/>
          <a:stretch>
            <a:fillRect/>
          </a:stretch>
        </p:blipFill>
        <p:spPr>
          <a:xfrm>
            <a:off x="516043" y="567597"/>
            <a:ext cx="723749" cy="1071022"/>
          </a:xfrm>
          <a:prstGeom prst="rect">
            <a:avLst/>
          </a:prstGeom>
        </p:spPr>
      </p:pic>
      <p:sp>
        <p:nvSpPr>
          <p:cNvPr id="4" name="文本框 3"/>
          <p:cNvSpPr txBox="1"/>
          <p:nvPr/>
        </p:nvSpPr>
        <p:spPr>
          <a:xfrm>
            <a:off x="636905" y="751840"/>
            <a:ext cx="7874000" cy="6664960"/>
          </a:xfrm>
          <a:prstGeom prst="rect">
            <a:avLst/>
          </a:prstGeom>
          <a:noFill/>
        </p:spPr>
        <p:txBody>
          <a:bodyPr wrap="square" rtlCol="0">
            <a:spAutoFit/>
          </a:bodyPr>
          <a:lstStyle/>
          <a:p>
            <a:pPr algn="ctr" eaLnBrk="1" hangingPunct="1">
              <a:buClrTx/>
              <a:buSzTx/>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课外作业答案</a:t>
            </a:r>
            <a:endParaRPr lang="zh-CN" altLang="en-US" sz="3200" b="1" dirty="0">
              <a:latin typeface="宋体" panose="02010600030101010101" pitchFamily="2" charset="-122"/>
              <a:cs typeface="宋体" panose="02010600030101010101" pitchFamily="2" charset="-122"/>
            </a:endParaRPr>
          </a:p>
          <a:p>
            <a:pPr eaLnBrk="1" hangingPunct="1">
              <a:lnSpc>
                <a:spcPct val="120000"/>
              </a:lnSpc>
              <a:buFont typeface="Wingdings" panose="05000000000000000000" pitchFamily="2" charset="2"/>
              <a:buNone/>
            </a:pPr>
            <a:endParaRPr lang="en-US" altLang="zh-CN" sz="2800" b="1" dirty="0">
              <a:latin typeface="宋体" panose="02010600030101010101" pitchFamily="2" charset="-122"/>
              <a:cs typeface="宋体" panose="02010600030101010101" pitchFamily="2" charset="-122"/>
              <a:sym typeface="+mn-ea"/>
            </a:endParaRPr>
          </a:p>
          <a:p>
            <a:pPr algn="just" eaLnBrk="1" hangingPunct="1">
              <a:lnSpc>
                <a:spcPct val="125000"/>
              </a:lnSpc>
              <a:buFont typeface="Wingdings" panose="05000000000000000000" pitchFamily="2" charset="2"/>
              <a:buNone/>
            </a:pPr>
            <a:r>
              <a:rPr lang="en-US" altLang="zh-CN" sz="2000" b="1" dirty="0">
                <a:solidFill>
                  <a:srgbClr val="C00000"/>
                </a:solidFill>
                <a:latin typeface="宋体" panose="02010600030101010101" pitchFamily="2" charset="-122"/>
                <a:cs typeface="宋体" panose="02010600030101010101" pitchFamily="2" charset="-122"/>
              </a:rPr>
              <a:t>1.</a:t>
            </a:r>
            <a:r>
              <a:rPr lang="zh-CN" altLang="en-US" sz="2000" b="1" dirty="0">
                <a:solidFill>
                  <a:srgbClr val="C00000"/>
                </a:solidFill>
                <a:latin typeface="宋体" panose="02010600030101010101" pitchFamily="2" charset="-122"/>
                <a:cs typeface="宋体" panose="02010600030101010101" pitchFamily="2" charset="-122"/>
                <a:sym typeface="+mn-ea"/>
              </a:rPr>
              <a:t>教材</a:t>
            </a:r>
            <a:r>
              <a:rPr lang="en-US" altLang="zh-CN" sz="2000" b="1" dirty="0">
                <a:solidFill>
                  <a:srgbClr val="C00000"/>
                </a:solidFill>
                <a:latin typeface="宋体" panose="02010600030101010101" pitchFamily="2" charset="-122"/>
                <a:cs typeface="宋体" panose="02010600030101010101" pitchFamily="2" charset="-122"/>
              </a:rPr>
              <a:t>P114 T4-4</a:t>
            </a:r>
          </a:p>
          <a:p>
            <a:pPr algn="just" eaLnBrk="1" hangingPunct="1">
              <a:lnSpc>
                <a:spcPct val="125000"/>
              </a:lnSpc>
              <a:buFont typeface="Wingdings" panose="05000000000000000000" pitchFamily="2" charset="2"/>
              <a:buNone/>
            </a:pPr>
            <a:r>
              <a:rPr lang="zh-CN" altLang="en-US" sz="2000" b="1" dirty="0">
                <a:latin typeface="宋体" panose="02010600030101010101" pitchFamily="2" charset="-122"/>
              </a:rPr>
              <a:t>答：溢流阀调定压力值小于油缸工作压力值，造成泵工作时 油液直接通过溢流阀回油箱。</a:t>
            </a:r>
            <a:endParaRPr lang="en-US" altLang="zh-CN" sz="2000" b="1" dirty="0">
              <a:latin typeface="宋体" panose="02010600030101010101" pitchFamily="2" charset="-122"/>
            </a:endParaRPr>
          </a:p>
          <a:p>
            <a:pPr algn="just" eaLnBrk="1" hangingPunct="1">
              <a:lnSpc>
                <a:spcPct val="125000"/>
              </a:lnSpc>
              <a:buFont typeface="Wingdings" panose="05000000000000000000" pitchFamily="2" charset="2"/>
              <a:buNone/>
            </a:pPr>
            <a:r>
              <a:rPr lang="zh-CN" altLang="en-US" sz="2000" b="1" dirty="0">
                <a:latin typeface="宋体" panose="02010600030101010101" pitchFamily="2" charset="-122"/>
              </a:rPr>
              <a:t>改进措施：调高溢流阀调定压力，必须大于液压缸工作压力。</a:t>
            </a:r>
            <a:endParaRPr lang="en-US" altLang="zh-CN" sz="2000" b="1" dirty="0">
              <a:latin typeface="宋体" panose="02010600030101010101" pitchFamily="2" charset="-122"/>
            </a:endParaRPr>
          </a:p>
          <a:p>
            <a:pPr algn="just" eaLnBrk="1" hangingPunct="1">
              <a:lnSpc>
                <a:spcPct val="125000"/>
              </a:lnSpc>
            </a:pPr>
            <a:r>
              <a:rPr lang="en-US" altLang="zh-CN" sz="2000" b="1" dirty="0">
                <a:solidFill>
                  <a:srgbClr val="C00000"/>
                </a:solidFill>
                <a:latin typeface="宋体" panose="02010600030101010101" pitchFamily="2" charset="-122"/>
                <a:cs typeface="宋体" panose="02010600030101010101" pitchFamily="2" charset="-122"/>
              </a:rPr>
              <a:t>2.</a:t>
            </a:r>
            <a:r>
              <a:rPr lang="zh-CN" altLang="en-US" sz="2000" b="1" dirty="0">
                <a:solidFill>
                  <a:srgbClr val="C00000"/>
                </a:solidFill>
                <a:latin typeface="宋体" panose="02010600030101010101" pitchFamily="2" charset="-122"/>
                <a:cs typeface="宋体" panose="02010600030101010101" pitchFamily="2" charset="-122"/>
                <a:sym typeface="+mn-ea"/>
              </a:rPr>
              <a:t>教材</a:t>
            </a:r>
            <a:r>
              <a:rPr lang="en-US" altLang="zh-CN" sz="2000" b="1" dirty="0">
                <a:solidFill>
                  <a:srgbClr val="C00000"/>
                </a:solidFill>
                <a:latin typeface="宋体" panose="02010600030101010101" pitchFamily="2" charset="-122"/>
                <a:cs typeface="宋体" panose="02010600030101010101" pitchFamily="2" charset="-122"/>
              </a:rPr>
              <a:t>P114 T4-8</a:t>
            </a:r>
            <a:endParaRPr lang="zh-CN" altLang="en-US" sz="2000" b="1" dirty="0">
              <a:solidFill>
                <a:srgbClr val="C00000"/>
              </a:solidFill>
              <a:latin typeface="宋体" panose="02010600030101010101" pitchFamily="2" charset="-122"/>
              <a:cs typeface="宋体" panose="02010600030101010101" pitchFamily="2" charset="-122"/>
            </a:endParaRPr>
          </a:p>
          <a:p>
            <a:pPr algn="just" eaLnBrk="1" hangingPunct="1">
              <a:lnSpc>
                <a:spcPct val="125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rPr>
              <a:t>答：减压阀出口压力取决于出口的负载，如果负载建立的压力低于调定压力，则出口压力由负载决定，此时减压阀不起减压作用，进出口压力相等，即减压阀保证出口压力恒定的条件是先导阀开启。</a:t>
            </a:r>
            <a:endParaRPr lang="en-US" altLang="zh-CN" sz="2000" b="1" dirty="0">
              <a:latin typeface="宋体" panose="02010600030101010101" pitchFamily="2" charset="-122"/>
              <a:cs typeface="宋体" panose="02010600030101010101" pitchFamily="2" charset="-122"/>
            </a:endParaRPr>
          </a:p>
          <a:p>
            <a:pPr algn="just" eaLnBrk="1" hangingPunct="1">
              <a:lnSpc>
                <a:spcPct val="125000"/>
              </a:lnSpc>
            </a:pPr>
            <a:r>
              <a:rPr lang="en-US" altLang="zh-CN" sz="2000" b="1" dirty="0">
                <a:solidFill>
                  <a:srgbClr val="C00000"/>
                </a:solidFill>
                <a:latin typeface="宋体" panose="02010600030101010101" pitchFamily="2" charset="-122"/>
                <a:cs typeface="宋体" panose="02010600030101010101" pitchFamily="2" charset="-122"/>
              </a:rPr>
              <a:t>3.</a:t>
            </a:r>
            <a:r>
              <a:rPr lang="zh-CN" altLang="en-US" sz="2000" b="1" dirty="0">
                <a:solidFill>
                  <a:srgbClr val="C00000"/>
                </a:solidFill>
                <a:latin typeface="宋体" panose="02010600030101010101" pitchFamily="2" charset="-122"/>
                <a:cs typeface="宋体" panose="02010600030101010101" pitchFamily="2" charset="-122"/>
                <a:sym typeface="+mn-ea"/>
              </a:rPr>
              <a:t>教材</a:t>
            </a:r>
            <a:r>
              <a:rPr lang="en-US" altLang="zh-CN" sz="2000" b="1" dirty="0">
                <a:solidFill>
                  <a:srgbClr val="C00000"/>
                </a:solidFill>
                <a:latin typeface="宋体" panose="02010600030101010101" pitchFamily="2" charset="-122"/>
                <a:cs typeface="宋体" panose="02010600030101010101" pitchFamily="2" charset="-122"/>
              </a:rPr>
              <a:t>P114 T4-12</a:t>
            </a:r>
          </a:p>
          <a:p>
            <a:pPr algn="just" eaLnBrk="1" hangingPunct="1">
              <a:lnSpc>
                <a:spcPct val="125000"/>
              </a:lnSpc>
            </a:pPr>
            <a:r>
              <a:rPr lang="zh-CN" altLang="en-US" sz="2000" b="1" dirty="0">
                <a:latin typeface="宋体" panose="02010600030101010101" pitchFamily="2" charset="-122"/>
              </a:rPr>
              <a:t>答：当流经节流阀的流量不变，改变节流阀的开口时，阀的进出口压差会发生变化。当开口变大时，压差变小；当开口变小时，压差变大。</a:t>
            </a:r>
            <a:endParaRPr lang="zh-CN" altLang="en-US" sz="2000" b="1" dirty="0">
              <a:solidFill>
                <a:srgbClr val="C00000"/>
              </a:solidFill>
              <a:latin typeface="宋体" panose="02010600030101010101" pitchFamily="2" charset="-122"/>
              <a:cs typeface="宋体" panose="02010600030101010101" pitchFamily="2" charset="-122"/>
            </a:endParaRPr>
          </a:p>
          <a:p>
            <a:pPr algn="just" eaLnBrk="1" hangingPunct="1">
              <a:lnSpc>
                <a:spcPct val="125000"/>
              </a:lnSpc>
              <a:buFont typeface="Wingdings" panose="05000000000000000000" pitchFamily="2" charset="2"/>
              <a:buNone/>
            </a:pPr>
            <a:endParaRPr lang="zh-CN" altLang="en-US" sz="2000" b="1" dirty="0">
              <a:latin typeface="宋体" panose="02010600030101010101" pitchFamily="2" charset="-122"/>
              <a:cs typeface="宋体" panose="02010600030101010101" pitchFamily="2" charset="-122"/>
            </a:endParaRPr>
          </a:p>
          <a:p>
            <a:pPr eaLnBrk="1" hangingPunct="1">
              <a:lnSpc>
                <a:spcPct val="120000"/>
              </a:lnSpc>
              <a:buFont typeface="Wingdings" panose="05000000000000000000" pitchFamily="2" charset="2"/>
              <a:buNone/>
            </a:pPr>
            <a:r>
              <a:rPr lang="zh-CN" altLang="en-US" sz="2800" b="1" dirty="0">
                <a:sym typeface="+mn-ea"/>
              </a:rPr>
              <a:t>            </a:t>
            </a:r>
            <a:endParaRPr lang="zh-CN" altLang="en-US" sz="2800" b="1" dirty="0"/>
          </a:p>
          <a:p>
            <a:pPr algn="ct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9" name="圆角矩形 3"/>
          <p:cNvSpPr/>
          <p:nvPr/>
        </p:nvSpPr>
        <p:spPr>
          <a:xfrm>
            <a:off x="72390" y="3251200"/>
            <a:ext cx="8990330" cy="3259455"/>
          </a:xfrm>
          <a:prstGeom prst="roundRect">
            <a:avLst>
              <a:gd name="adj" fmla="val 4486"/>
            </a:avLst>
          </a:prstGeom>
          <a:solidFill>
            <a:schemeClr val="accent1">
              <a:lumMod val="20000"/>
              <a:lumOff val="80000"/>
              <a:alpha val="70000"/>
            </a:schemeClr>
          </a:solidFill>
          <a:ln w="9525" cap="flat" cmpd="sng">
            <a:no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8" name="圆角矩形 3"/>
          <p:cNvSpPr/>
          <p:nvPr/>
        </p:nvSpPr>
        <p:spPr>
          <a:xfrm>
            <a:off x="72390" y="694690"/>
            <a:ext cx="7112000" cy="2462530"/>
          </a:xfrm>
          <a:prstGeom prst="roundRect">
            <a:avLst>
              <a:gd name="adj" fmla="val 4486"/>
            </a:avLst>
          </a:prstGeom>
          <a:solidFill>
            <a:schemeClr val="accent1">
              <a:lumMod val="20000"/>
              <a:lumOff val="80000"/>
              <a:alpha val="90000"/>
            </a:schemeClr>
          </a:solidFill>
          <a:ln w="9525" cap="flat" cmpd="sng">
            <a:no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9459" name="Rectangle 3"/>
          <p:cNvSpPr>
            <a:spLocks noGrp="1" noChangeArrowheads="1"/>
          </p:cNvSpPr>
          <p:nvPr>
            <p:ph idx="1"/>
          </p:nvPr>
        </p:nvSpPr>
        <p:spPr>
          <a:xfrm>
            <a:off x="213360" y="3251200"/>
            <a:ext cx="3484880" cy="3150235"/>
          </a:xfrm>
        </p:spPr>
        <p:txBody>
          <a:bodyPr vert="horz" wrap="square" lIns="91440" tIns="45720" rIns="91440" bIns="45720" numCol="1" rtlCol="0" anchor="t" anchorCtr="0" compatLnSpc="1"/>
          <a:lstStyle/>
          <a:p>
            <a:pPr algn="just" eaLnBrk="1" latinLnBrk="0" hangingPunct="1">
              <a:lnSpc>
                <a:spcPct val="150000"/>
              </a:lnSpc>
              <a:spcBef>
                <a:spcPts val="0"/>
              </a:spcBef>
              <a:buFont typeface="Wingdings" panose="05000000000000000000" pitchFamily="2" charset="2"/>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一、单向阀</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en-US" altLang="zh-CN" sz="20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、普通单向阀</a:t>
            </a:r>
            <a:r>
              <a:rPr lang="en-US" altLang="zh-CN" sz="2000" b="1" dirty="0">
                <a:solidFill>
                  <a:srgbClr val="C3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只允许液流从一个方向通过，而反方向液流将被截止。</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）结构组成</a:t>
            </a: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ts val="0"/>
              </a:spcBef>
              <a:buFont typeface="Wingdings" panose="05000000000000000000" pitchFamily="2" charset="2"/>
              <a:buNone/>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）工作原理</a:t>
            </a:r>
            <a:endPar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9</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5" name="文本框 4"/>
          <p:cNvSpPr txBox="1"/>
          <p:nvPr/>
        </p:nvSpPr>
        <p:spPr>
          <a:xfrm>
            <a:off x="213360" y="695325"/>
            <a:ext cx="6971665" cy="2306955"/>
          </a:xfrm>
          <a:prstGeom prst="rect">
            <a:avLst/>
          </a:prstGeom>
          <a:noFill/>
        </p:spPr>
        <p:txBody>
          <a:bodyPr wrap="square" rtlCol="0" anchor="t">
            <a:spAutoFit/>
          </a:bodyPr>
          <a:lstStyle/>
          <a:p>
            <a:pPr marL="342900" marR="0" lvl="0" indent="-342900" algn="just" rtl="0" eaLnBrk="1" hangingPunct="1">
              <a:lnSpc>
                <a:spcPct val="150000"/>
              </a:lnSpc>
              <a:spcBef>
                <a:spcPct val="20000"/>
              </a:spcBef>
              <a:buClrTx/>
              <a:buSzTx/>
              <a:buFont typeface="Wingdings" panose="05000000000000000000" charset="0"/>
              <a:buChar char="u"/>
            </a:pPr>
            <a:r>
              <a:rPr lang="zh-CN" altLang="en-US" sz="2400" b="1" dirty="0">
                <a:solidFill>
                  <a:srgbClr val="C00000"/>
                </a:solidFill>
                <a:latin typeface="宋体" panose="02010600030101010101" pitchFamily="2" charset="-122"/>
                <a:cs typeface="宋体" panose="02010600030101010101" pitchFamily="2" charset="-122"/>
                <a:sym typeface="+mn-ea"/>
              </a:rPr>
              <a:t>方向控制阀</a:t>
            </a:r>
          </a:p>
          <a:p>
            <a:pPr marL="452755" marR="0" lvl="0" indent="-342900" algn="just" defTabSz="914400" rtl="0" fontAlgn="auto">
              <a:lnSpc>
                <a:spcPct val="150000"/>
              </a:lnSpc>
              <a:spcBef>
                <a:spcPts val="0"/>
              </a:spcBef>
              <a:spcAft>
                <a:spcPts val="0"/>
              </a:spcAft>
              <a:buClrTx/>
              <a:buSzTx/>
              <a:buFont typeface="Arial" panose="020B0604020202020204" pitchFamily="34" charset="0"/>
              <a:buChar char="•"/>
              <a:defRPr/>
            </a:pPr>
            <a:r>
              <a:rPr sz="2400" b="1" dirty="0">
                <a:latin typeface="宋体" panose="02010600030101010101" pitchFamily="2" charset="-122"/>
                <a:cs typeface="宋体" panose="02010600030101010101" pitchFamily="2" charset="-122"/>
                <a:sym typeface="+mn-ea"/>
              </a:rPr>
              <a:t>方向控制阀的作用——在液压系统中控制液流的方向。</a:t>
            </a:r>
          </a:p>
          <a:p>
            <a:pPr marL="452755" marR="0" lvl="0" indent="-342900" algn="just" defTabSz="914400" rtl="0" fontAlgn="auto">
              <a:lnSpc>
                <a:spcPct val="150000"/>
              </a:lnSpc>
              <a:spcBef>
                <a:spcPts val="0"/>
              </a:spcBef>
              <a:spcAft>
                <a:spcPts val="0"/>
              </a:spcAft>
              <a:buClrTx/>
              <a:buSzTx/>
              <a:buFont typeface="Arial" panose="020B0604020202020204" pitchFamily="34" charset="0"/>
              <a:buChar char="•"/>
              <a:defRPr/>
            </a:pPr>
            <a:r>
              <a:rPr sz="2400" b="1" dirty="0">
                <a:latin typeface="宋体" panose="02010600030101010101" pitchFamily="2" charset="-122"/>
                <a:cs typeface="宋体" panose="02010600030101010101" pitchFamily="2" charset="-122"/>
                <a:sym typeface="+mn-ea"/>
              </a:rPr>
              <a:t>方向控制阀分类——单向阀、换向阀</a:t>
            </a:r>
          </a:p>
        </p:txBody>
      </p:sp>
      <p:pic>
        <p:nvPicPr>
          <p:cNvPr id="10" name="图片 9" descr="claude-peladeau-5JmMkagEfuM-unsplash"/>
          <p:cNvPicPr>
            <a:picLocks noChangeAspect="1"/>
          </p:cNvPicPr>
          <p:nvPr/>
        </p:nvPicPr>
        <p:blipFill>
          <a:blip r:embed="rId5" cstate="print"/>
          <a:stretch>
            <a:fillRect/>
          </a:stretch>
        </p:blipFill>
        <p:spPr>
          <a:xfrm flipH="1">
            <a:off x="7310755" y="695325"/>
            <a:ext cx="1847850" cy="2461895"/>
          </a:xfrm>
          <a:prstGeom prst="rect">
            <a:avLst/>
          </a:prstGeom>
        </p:spPr>
      </p:pic>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4" name="Picture 5" descr="4-2"/>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3698240" y="3360420"/>
            <a:ext cx="5364521" cy="3041699"/>
          </a:xfrm>
          <a:prstGeom prst="rect">
            <a:avLst/>
          </a:prstGeom>
          <a:noFill/>
          <a:ln w="9525">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90</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12700" y="6106160"/>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6" name="组合 5"/>
          <p:cNvGrpSpPr/>
          <p:nvPr/>
        </p:nvGrpSpPr>
        <p:grpSpPr>
          <a:xfrm>
            <a:off x="1022985" y="836930"/>
            <a:ext cx="7286625" cy="730885"/>
            <a:chOff x="1989" y="897"/>
            <a:chExt cx="10648" cy="1151"/>
          </a:xfrm>
        </p:grpSpPr>
        <p:sp>
          <p:nvSpPr>
            <p:cNvPr id="9" name="Freeform 6"/>
            <p:cNvSpPr/>
            <p:nvPr/>
          </p:nvSpPr>
          <p:spPr>
            <a:xfrm>
              <a:off x="1989" y="897"/>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a:p>
          </p:txBody>
        </p:sp>
        <p:sp>
          <p:nvSpPr>
            <p:cNvPr id="10" name="Freeform 7"/>
            <p:cNvSpPr/>
            <p:nvPr/>
          </p:nvSpPr>
          <p:spPr>
            <a:xfrm>
              <a:off x="2019" y="1044"/>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a:p>
          </p:txBody>
        </p:sp>
        <p:sp>
          <p:nvSpPr>
            <p:cNvPr id="11" name="文本框 10"/>
            <p:cNvSpPr txBox="1"/>
            <p:nvPr/>
          </p:nvSpPr>
          <p:spPr>
            <a:xfrm>
              <a:off x="2019" y="919"/>
              <a:ext cx="10312" cy="1016"/>
            </a:xfrm>
            <a:prstGeom prst="rect">
              <a:avLst/>
            </a:prstGeom>
            <a:noFill/>
          </p:spPr>
          <p:txBody>
            <a:bodyPr wrap="square" rtlCol="0" anchor="t">
              <a:spAutoFit/>
            </a:bodyPr>
            <a:lstStyle/>
            <a:p>
              <a:pPr algn="ctr"/>
              <a:r>
                <a:rPr lang="zh-CN" altLang="en-US" sz="3600" b="1" dirty="0">
                  <a:solidFill>
                    <a:srgbClr val="111E2C"/>
                  </a:solidFill>
                  <a:latin typeface="Hiragino Sans GB W6" panose="020B0300000000000000" charset="-122"/>
                  <a:ea typeface="Hiragino Sans GB W6" panose="020B0300000000000000" charset="-122"/>
                  <a:sym typeface="+mn-ea"/>
                </a:rPr>
                <a:t>附录：节流口的形式与特征</a:t>
              </a:r>
            </a:p>
          </p:txBody>
        </p:sp>
      </p:grpSp>
      <p:sp>
        <p:nvSpPr>
          <p:cNvPr id="19" name="圆角矩形 3"/>
          <p:cNvSpPr/>
          <p:nvPr/>
        </p:nvSpPr>
        <p:spPr>
          <a:xfrm>
            <a:off x="453390" y="1870075"/>
            <a:ext cx="4572000" cy="4133850"/>
          </a:xfrm>
          <a:prstGeom prst="roundRect">
            <a:avLst>
              <a:gd name="adj" fmla="val 4486"/>
            </a:avLst>
          </a:prstGeom>
          <a:solidFill>
            <a:schemeClr val="accent1">
              <a:lumMod val="20000"/>
              <a:lumOff val="80000"/>
              <a:alpha val="45000"/>
            </a:schemeClr>
          </a:solidFill>
          <a:ln w="9525" cap="flat" cmpd="sng">
            <a:solidFill>
              <a:schemeClr val="accent1">
                <a:lumMod val="60000"/>
                <a:lumOff val="40000"/>
              </a:schemeClr>
            </a:solidFill>
            <a:prstDash val="dash"/>
            <a:headEnd type="none" w="med" len="med"/>
            <a:tailEnd type="none" w="med" len="med"/>
          </a:ln>
        </p:spPr>
        <p:txBody>
          <a:bodyPr/>
          <a:lstStyle/>
          <a:p>
            <a:pPr marL="342900" indent="-342900" algn="just" eaLnBrk="1">
              <a:lnSpc>
                <a:spcPct val="150000"/>
              </a:lnSpc>
              <a:buFont typeface="Arial" panose="020B0604020202020204" pitchFamily="34" charset="0"/>
              <a:buChar char="•"/>
            </a:pPr>
            <a:r>
              <a:rPr lang="zh-CN" altLang="en-US" sz="2400" b="1" dirty="0">
                <a:solidFill>
                  <a:srgbClr val="C00000"/>
                </a:solidFill>
                <a:latin typeface="Arial" panose="020B0604020202020204" pitchFamily="34" charset="0"/>
              </a:rPr>
              <a:t>直角凸肩节流口</a:t>
            </a:r>
          </a:p>
          <a:p>
            <a:pPr marL="342900" indent="-342900" algn="just" eaLnBrk="1">
              <a:lnSpc>
                <a:spcPct val="150000"/>
              </a:lnSpc>
              <a:buFont typeface="Arial" panose="020B0604020202020204" pitchFamily="34" charset="0"/>
              <a:buChar char="•"/>
            </a:pPr>
            <a:r>
              <a:rPr lang="zh-CN" altLang="en-US" sz="2400" b="1" dirty="0">
                <a:solidFill>
                  <a:schemeClr val="tx1"/>
                </a:solidFill>
                <a:latin typeface="Arial" panose="020B0604020202020204" pitchFamily="34" charset="0"/>
              </a:rPr>
              <a:t>过流面积和开口量呈线性结构关系，结构简单，工艺性好；流量的调节范围较小，小流量时流量不稳定，一般节流阀较少使用。</a:t>
            </a:r>
          </a:p>
        </p:txBody>
      </p:sp>
      <p:pic>
        <p:nvPicPr>
          <p:cNvPr id="91140" name="Picture 2"/>
          <p:cNvPicPr>
            <a:picLocks noChangeAspect="1"/>
          </p:cNvPicPr>
          <p:nvPr/>
        </p:nvPicPr>
        <p:blipFill>
          <a:blip r:embed="rId5">
            <a:clrChange>
              <a:clrFrom>
                <a:srgbClr val="FFFFFF">
                  <a:alpha val="100000"/>
                </a:srgbClr>
              </a:clrFrom>
              <a:clrTo>
                <a:srgbClr val="FFFFFF">
                  <a:alpha val="100000"/>
                  <a:alpha val="0"/>
                </a:srgbClr>
              </a:clrTo>
            </a:clrChange>
          </a:blip>
          <a:srcRect l="51785" t="8739"/>
          <a:stretch>
            <a:fillRect/>
          </a:stretch>
        </p:blipFill>
        <p:spPr>
          <a:xfrm>
            <a:off x="5168265" y="1771650"/>
            <a:ext cx="3141345" cy="3803650"/>
          </a:xfrm>
          <a:prstGeom prst="rect">
            <a:avLst/>
          </a:prstGeom>
          <a:noFill/>
          <a:ln w="9525">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91</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12700" y="6106160"/>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6" name="组合 5"/>
          <p:cNvGrpSpPr/>
          <p:nvPr/>
        </p:nvGrpSpPr>
        <p:grpSpPr>
          <a:xfrm>
            <a:off x="1063625" y="756920"/>
            <a:ext cx="7286625" cy="730885"/>
            <a:chOff x="1989" y="897"/>
            <a:chExt cx="10648" cy="1151"/>
          </a:xfrm>
        </p:grpSpPr>
        <p:sp>
          <p:nvSpPr>
            <p:cNvPr id="9" name="Freeform 6"/>
            <p:cNvSpPr/>
            <p:nvPr/>
          </p:nvSpPr>
          <p:spPr>
            <a:xfrm>
              <a:off x="1989" y="897"/>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a:p>
          </p:txBody>
        </p:sp>
        <p:sp>
          <p:nvSpPr>
            <p:cNvPr id="10" name="Freeform 7"/>
            <p:cNvSpPr/>
            <p:nvPr/>
          </p:nvSpPr>
          <p:spPr>
            <a:xfrm>
              <a:off x="2019" y="1044"/>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a:p>
          </p:txBody>
        </p:sp>
        <p:sp>
          <p:nvSpPr>
            <p:cNvPr id="11" name="文本框 10"/>
            <p:cNvSpPr txBox="1"/>
            <p:nvPr/>
          </p:nvSpPr>
          <p:spPr>
            <a:xfrm>
              <a:off x="2019" y="919"/>
              <a:ext cx="10312" cy="1016"/>
            </a:xfrm>
            <a:prstGeom prst="rect">
              <a:avLst/>
            </a:prstGeom>
            <a:noFill/>
          </p:spPr>
          <p:txBody>
            <a:bodyPr wrap="square" rtlCol="0" anchor="t">
              <a:spAutoFit/>
            </a:bodyPr>
            <a:lstStyle/>
            <a:p>
              <a:pPr algn="ctr"/>
              <a:r>
                <a:rPr lang="zh-CN" altLang="en-US" sz="3600" b="1" dirty="0">
                  <a:solidFill>
                    <a:srgbClr val="111E2C"/>
                  </a:solidFill>
                  <a:latin typeface="Hiragino Sans GB W6" panose="020B0300000000000000" charset="-122"/>
                  <a:ea typeface="Hiragino Sans GB W6" panose="020B0300000000000000" charset="-122"/>
                  <a:sym typeface="+mn-ea"/>
                </a:rPr>
                <a:t>附录：节流口的形式与特征</a:t>
              </a:r>
            </a:p>
          </p:txBody>
        </p:sp>
      </p:grpSp>
      <p:sp>
        <p:nvSpPr>
          <p:cNvPr id="19" name="圆角矩形 3"/>
          <p:cNvSpPr/>
          <p:nvPr/>
        </p:nvSpPr>
        <p:spPr>
          <a:xfrm>
            <a:off x="331470" y="1621155"/>
            <a:ext cx="4963795" cy="4485005"/>
          </a:xfrm>
          <a:prstGeom prst="roundRect">
            <a:avLst>
              <a:gd name="adj" fmla="val 4486"/>
            </a:avLst>
          </a:prstGeom>
          <a:solidFill>
            <a:schemeClr val="accent1">
              <a:lumMod val="20000"/>
              <a:lumOff val="80000"/>
              <a:alpha val="4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dirty="0">
              <a:solidFill>
                <a:schemeClr val="accent1"/>
              </a:solidFill>
              <a:latin typeface="Arial" panose="020B0604020202020204" pitchFamily="34" charset="0"/>
            </a:endParaRPr>
          </a:p>
        </p:txBody>
      </p:sp>
      <p:pic>
        <p:nvPicPr>
          <p:cNvPr id="92164" name="Picture 2"/>
          <p:cNvPicPr>
            <a:picLocks noChangeAspect="1"/>
          </p:cNvPicPr>
          <p:nvPr/>
        </p:nvPicPr>
        <p:blipFill>
          <a:blip r:embed="rId5">
            <a:clrChange>
              <a:clrFrom>
                <a:srgbClr val="FFFFFF">
                  <a:alpha val="100000"/>
                </a:srgbClr>
              </a:clrFrom>
              <a:clrTo>
                <a:srgbClr val="FFFFFF">
                  <a:alpha val="100000"/>
                  <a:alpha val="0"/>
                </a:srgbClr>
              </a:clrTo>
            </a:clrChange>
          </a:blip>
          <a:srcRect l="43392" t="15637" r="72" b="8347"/>
          <a:stretch>
            <a:fillRect/>
          </a:stretch>
        </p:blipFill>
        <p:spPr>
          <a:xfrm>
            <a:off x="5316855" y="1863090"/>
            <a:ext cx="3608705" cy="3251835"/>
          </a:xfrm>
          <a:prstGeom prst="rect">
            <a:avLst/>
          </a:prstGeom>
          <a:noFill/>
          <a:ln w="9525">
            <a:noFill/>
          </a:ln>
        </p:spPr>
      </p:pic>
      <p:sp>
        <p:nvSpPr>
          <p:cNvPr id="5" name="文本框 4"/>
          <p:cNvSpPr txBox="1"/>
          <p:nvPr/>
        </p:nvSpPr>
        <p:spPr>
          <a:xfrm>
            <a:off x="489585" y="1821815"/>
            <a:ext cx="4607560" cy="396938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b="1">
                <a:solidFill>
                  <a:srgbClr val="C00000"/>
                </a:solidFill>
              </a:rPr>
              <a:t>针阀式（锥形凸肩）节流口</a:t>
            </a:r>
          </a:p>
          <a:p>
            <a:pPr marL="342900" indent="-342900" algn="just">
              <a:lnSpc>
                <a:spcPct val="150000"/>
              </a:lnSpc>
              <a:buFont typeface="Arial" panose="020B0604020202020204" pitchFamily="34" charset="0"/>
              <a:buChar char="•"/>
            </a:pPr>
            <a:r>
              <a:rPr lang="zh-CN" altLang="en-US" sz="2400" b="1"/>
              <a:t>结构简单，可当截止阀用。调节范围较大。由于过流断面仍是同心环状间隙，水力半径较小，小流量时易堵塞，温度对流量的影响较大。一般用于要求较低的场合。</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92</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12700" y="6106160"/>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6" name="组合 5"/>
          <p:cNvGrpSpPr/>
          <p:nvPr/>
        </p:nvGrpSpPr>
        <p:grpSpPr>
          <a:xfrm>
            <a:off x="1036320" y="569595"/>
            <a:ext cx="7286625" cy="730885"/>
            <a:chOff x="1989" y="897"/>
            <a:chExt cx="10648" cy="1151"/>
          </a:xfrm>
        </p:grpSpPr>
        <p:sp>
          <p:nvSpPr>
            <p:cNvPr id="9" name="Freeform 6"/>
            <p:cNvSpPr/>
            <p:nvPr/>
          </p:nvSpPr>
          <p:spPr>
            <a:xfrm>
              <a:off x="1989" y="897"/>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a:p>
          </p:txBody>
        </p:sp>
        <p:sp>
          <p:nvSpPr>
            <p:cNvPr id="10" name="Freeform 7"/>
            <p:cNvSpPr/>
            <p:nvPr/>
          </p:nvSpPr>
          <p:spPr>
            <a:xfrm>
              <a:off x="2019" y="1044"/>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a:p>
          </p:txBody>
        </p:sp>
        <p:sp>
          <p:nvSpPr>
            <p:cNvPr id="11" name="文本框 10"/>
            <p:cNvSpPr txBox="1"/>
            <p:nvPr/>
          </p:nvSpPr>
          <p:spPr>
            <a:xfrm>
              <a:off x="2019" y="919"/>
              <a:ext cx="10312" cy="1016"/>
            </a:xfrm>
            <a:prstGeom prst="rect">
              <a:avLst/>
            </a:prstGeom>
            <a:noFill/>
          </p:spPr>
          <p:txBody>
            <a:bodyPr wrap="square" rtlCol="0" anchor="t">
              <a:spAutoFit/>
            </a:bodyPr>
            <a:lstStyle/>
            <a:p>
              <a:pPr algn="ctr"/>
              <a:r>
                <a:rPr lang="zh-CN" altLang="en-US" sz="3600" b="1" dirty="0">
                  <a:solidFill>
                    <a:srgbClr val="111E2C"/>
                  </a:solidFill>
                  <a:latin typeface="Hiragino Sans GB W6" panose="020B0300000000000000" charset="-122"/>
                  <a:ea typeface="Hiragino Sans GB W6" panose="020B0300000000000000" charset="-122"/>
                  <a:sym typeface="+mn-ea"/>
                </a:rPr>
                <a:t>附录：节流口的形式与特征</a:t>
              </a:r>
            </a:p>
          </p:txBody>
        </p:sp>
      </p:grpSp>
      <p:sp>
        <p:nvSpPr>
          <p:cNvPr id="19" name="圆角矩形 3"/>
          <p:cNvSpPr/>
          <p:nvPr/>
        </p:nvSpPr>
        <p:spPr>
          <a:xfrm>
            <a:off x="332740" y="1402715"/>
            <a:ext cx="8475980" cy="4914265"/>
          </a:xfrm>
          <a:prstGeom prst="roundRect">
            <a:avLst>
              <a:gd name="adj" fmla="val 4486"/>
            </a:avLst>
          </a:prstGeom>
          <a:solidFill>
            <a:schemeClr val="accent1">
              <a:lumMod val="20000"/>
              <a:lumOff val="80000"/>
              <a:alpha val="4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dirty="0">
              <a:solidFill>
                <a:schemeClr val="accent1"/>
              </a:solidFill>
              <a:latin typeface="Arial" panose="020B0604020202020204" pitchFamily="34" charset="0"/>
            </a:endParaRPr>
          </a:p>
        </p:txBody>
      </p:sp>
      <p:pic>
        <p:nvPicPr>
          <p:cNvPr id="93188" name="Picture 2"/>
          <p:cNvPicPr>
            <a:picLocks noChangeAspect="1"/>
          </p:cNvPicPr>
          <p:nvPr/>
        </p:nvPicPr>
        <p:blipFill>
          <a:blip r:embed="rId5">
            <a:clrChange>
              <a:clrFrom>
                <a:srgbClr val="FFFFFF">
                  <a:alpha val="100000"/>
                </a:srgbClr>
              </a:clrFrom>
              <a:clrTo>
                <a:srgbClr val="FFFFFF">
                  <a:alpha val="100000"/>
                  <a:alpha val="0"/>
                </a:srgbClr>
              </a:clrTo>
            </a:clrChange>
          </a:blip>
          <a:srcRect l="15272" t="50975"/>
          <a:stretch>
            <a:fillRect/>
          </a:stretch>
        </p:blipFill>
        <p:spPr>
          <a:xfrm>
            <a:off x="1719580" y="3896995"/>
            <a:ext cx="6127750" cy="2335530"/>
          </a:xfrm>
          <a:prstGeom prst="rect">
            <a:avLst/>
          </a:prstGeom>
          <a:noFill/>
          <a:ln w="9525">
            <a:noFill/>
          </a:ln>
        </p:spPr>
      </p:pic>
      <p:sp>
        <p:nvSpPr>
          <p:cNvPr id="5" name="文本框 4"/>
          <p:cNvSpPr txBox="1"/>
          <p:nvPr/>
        </p:nvSpPr>
        <p:spPr>
          <a:xfrm>
            <a:off x="636270" y="1542415"/>
            <a:ext cx="7799070" cy="2861310"/>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b="1">
                <a:solidFill>
                  <a:srgbClr val="C00000"/>
                </a:solidFill>
              </a:rPr>
              <a:t>偏心式节流口</a:t>
            </a:r>
          </a:p>
          <a:p>
            <a:pPr marL="342900" indent="-342900" algn="just">
              <a:lnSpc>
                <a:spcPct val="150000"/>
              </a:lnSpc>
              <a:buFont typeface="Arial" panose="020B0604020202020204" pitchFamily="34" charset="0"/>
              <a:buChar char="•"/>
            </a:pPr>
            <a:r>
              <a:rPr lang="zh-CN" altLang="en-US" sz="2400" b="1"/>
              <a:t>节流口由偏心的三角沟槽组成。阀芯有转角时，节流口过流断面面积即产生变化。小流量调节容易，但制造略显得麻烦、阀芯所受的径向力不平衡，只宜用在低压场合。</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93</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12700" y="6106160"/>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19" name="圆角矩形 3"/>
          <p:cNvSpPr/>
          <p:nvPr/>
        </p:nvSpPr>
        <p:spPr>
          <a:xfrm>
            <a:off x="184785" y="1300480"/>
            <a:ext cx="8863330" cy="5130800"/>
          </a:xfrm>
          <a:prstGeom prst="roundRect">
            <a:avLst>
              <a:gd name="adj" fmla="val 4486"/>
            </a:avLst>
          </a:prstGeom>
          <a:solidFill>
            <a:schemeClr val="accent1">
              <a:lumMod val="20000"/>
              <a:lumOff val="80000"/>
              <a:alpha val="4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dirty="0">
              <a:solidFill>
                <a:schemeClr val="accent1"/>
              </a:solidFill>
              <a:latin typeface="Arial" panose="020B0604020202020204" pitchFamily="34" charset="0"/>
            </a:endParaRPr>
          </a:p>
        </p:txBody>
      </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6" name="组合 5"/>
          <p:cNvGrpSpPr/>
          <p:nvPr/>
        </p:nvGrpSpPr>
        <p:grpSpPr>
          <a:xfrm>
            <a:off x="1036320" y="569595"/>
            <a:ext cx="7286625" cy="730885"/>
            <a:chOff x="1989" y="897"/>
            <a:chExt cx="10648" cy="1151"/>
          </a:xfrm>
        </p:grpSpPr>
        <p:sp>
          <p:nvSpPr>
            <p:cNvPr id="9" name="Freeform 6"/>
            <p:cNvSpPr/>
            <p:nvPr/>
          </p:nvSpPr>
          <p:spPr>
            <a:xfrm>
              <a:off x="1989" y="897"/>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a:p>
          </p:txBody>
        </p:sp>
        <p:sp>
          <p:nvSpPr>
            <p:cNvPr id="10" name="Freeform 7"/>
            <p:cNvSpPr/>
            <p:nvPr/>
          </p:nvSpPr>
          <p:spPr>
            <a:xfrm>
              <a:off x="2019" y="1044"/>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a:p>
          </p:txBody>
        </p:sp>
        <p:sp>
          <p:nvSpPr>
            <p:cNvPr id="11" name="文本框 10"/>
            <p:cNvSpPr txBox="1"/>
            <p:nvPr/>
          </p:nvSpPr>
          <p:spPr>
            <a:xfrm>
              <a:off x="2019" y="919"/>
              <a:ext cx="10312" cy="1016"/>
            </a:xfrm>
            <a:prstGeom prst="rect">
              <a:avLst/>
            </a:prstGeom>
            <a:noFill/>
          </p:spPr>
          <p:txBody>
            <a:bodyPr wrap="square" rtlCol="0" anchor="t">
              <a:spAutoFit/>
            </a:bodyPr>
            <a:lstStyle/>
            <a:p>
              <a:pPr algn="ctr"/>
              <a:r>
                <a:rPr lang="zh-CN" altLang="en-US" sz="3600" b="1" dirty="0">
                  <a:solidFill>
                    <a:srgbClr val="111E2C"/>
                  </a:solidFill>
                  <a:latin typeface="Hiragino Sans GB W6" panose="020B0300000000000000" charset="-122"/>
                  <a:ea typeface="Hiragino Sans GB W6" panose="020B0300000000000000" charset="-122"/>
                  <a:sym typeface="+mn-ea"/>
                </a:rPr>
                <a:t>附录：节流口的形式与特征</a:t>
              </a:r>
            </a:p>
          </p:txBody>
        </p:sp>
      </p:grpSp>
      <p:pic>
        <p:nvPicPr>
          <p:cNvPr id="94212" name="Picture 2"/>
          <p:cNvPicPr>
            <a:picLocks noChangeAspect="1"/>
          </p:cNvPicPr>
          <p:nvPr/>
        </p:nvPicPr>
        <p:blipFill>
          <a:blip r:embed="rId5">
            <a:clrChange>
              <a:clrFrom>
                <a:srgbClr val="FFFFFF">
                  <a:alpha val="100000"/>
                </a:srgbClr>
              </a:clrFrom>
              <a:clrTo>
                <a:srgbClr val="FFFFFF">
                  <a:alpha val="100000"/>
                  <a:alpha val="0"/>
                </a:srgbClr>
              </a:clrTo>
            </a:clrChange>
          </a:blip>
          <a:srcRect t="53190"/>
          <a:stretch>
            <a:fillRect/>
          </a:stretch>
        </p:blipFill>
        <p:spPr>
          <a:xfrm>
            <a:off x="1247140" y="4142105"/>
            <a:ext cx="6754495" cy="2288540"/>
          </a:xfrm>
          <a:prstGeom prst="rect">
            <a:avLst/>
          </a:prstGeom>
          <a:noFill/>
          <a:ln w="9525">
            <a:noFill/>
          </a:ln>
        </p:spPr>
      </p:pic>
      <p:sp>
        <p:nvSpPr>
          <p:cNvPr id="5" name="文本框 4"/>
          <p:cNvSpPr txBox="1"/>
          <p:nvPr/>
        </p:nvSpPr>
        <p:spPr>
          <a:xfrm>
            <a:off x="332105" y="1522730"/>
            <a:ext cx="8464550" cy="2861310"/>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zh-CN" altLang="en-US" sz="2400" b="1">
                <a:solidFill>
                  <a:srgbClr val="C00000"/>
                </a:solidFill>
                <a:latin typeface="宋体" panose="02010600030101010101" pitchFamily="2" charset="-122"/>
                <a:cs typeface="宋体" panose="02010600030101010101" pitchFamily="2" charset="-122"/>
              </a:rPr>
              <a:t>轴向三角槽式节流口</a:t>
            </a:r>
          </a:p>
          <a:p>
            <a:pPr marL="342900" indent="-342900" algn="just">
              <a:lnSpc>
                <a:spcPct val="125000"/>
              </a:lnSpc>
              <a:buFont typeface="Arial" panose="020B0604020202020204" pitchFamily="34" charset="0"/>
              <a:buChar char="•"/>
            </a:pPr>
            <a:r>
              <a:rPr lang="zh-CN" altLang="en-US" sz="2400" b="1">
                <a:latin typeface="宋体" panose="02010600030101010101" pitchFamily="2" charset="-122"/>
                <a:cs typeface="宋体" panose="02010600030101010101" pitchFamily="2" charset="-122"/>
              </a:rPr>
              <a:t>沿阀芯的轴向开若干个三角槽。阀芯做轴向运动，即可改变开口量</a:t>
            </a:r>
            <a:r>
              <a:rPr lang="en-US" altLang="zh-CN" sz="2400" b="1">
                <a:latin typeface="宋体" panose="02010600030101010101" pitchFamily="2" charset="-122"/>
                <a:cs typeface="宋体" panose="02010600030101010101" pitchFamily="2" charset="-122"/>
              </a:rPr>
              <a:t>h</a:t>
            </a:r>
            <a:r>
              <a:rPr lang="zh-CN" altLang="en-US" sz="2400" b="1">
                <a:latin typeface="宋体" panose="02010600030101010101" pitchFamily="2" charset="-122"/>
                <a:cs typeface="宋体" panose="02010600030101010101" pitchFamily="2" charset="-122"/>
              </a:rPr>
              <a:t>，从而改变过流断面面积。</a:t>
            </a:r>
          </a:p>
          <a:p>
            <a:pPr marL="342900" indent="-342900" algn="just">
              <a:lnSpc>
                <a:spcPct val="125000"/>
              </a:lnSpc>
              <a:buFont typeface="Arial" panose="020B0604020202020204" pitchFamily="34" charset="0"/>
              <a:buChar char="•"/>
            </a:pPr>
            <a:r>
              <a:rPr lang="zh-CN" altLang="en-US" sz="2400" b="1">
                <a:latin typeface="宋体" panose="02010600030101010101" pitchFamily="2" charset="-122"/>
                <a:cs typeface="宋体" panose="02010600030101010101" pitchFamily="2" charset="-122"/>
              </a:rPr>
              <a:t>结构简单，水力半径大，调节范围较大。小流量时稳定性好，最小稳定流量为</a:t>
            </a:r>
            <a:r>
              <a:rPr lang="en-US" altLang="zh-CN" sz="2400" b="1">
                <a:latin typeface="宋体" panose="02010600030101010101" pitchFamily="2" charset="-122"/>
                <a:cs typeface="宋体" panose="02010600030101010101" pitchFamily="2" charset="-122"/>
              </a:rPr>
              <a:t>50ml/min</a:t>
            </a:r>
            <a:r>
              <a:rPr lang="zh-CN" altLang="en-US" sz="2400" b="1">
                <a:latin typeface="宋体" panose="02010600030101010101" pitchFamily="2" charset="-122"/>
                <a:cs typeface="宋体" panose="02010600030101010101" pitchFamily="2" charset="-122"/>
              </a:rPr>
              <a:t>。因小流量稳定性好，是目前应用最广的节流口。</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94</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12700" y="6106160"/>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6" name="组合 5"/>
          <p:cNvGrpSpPr/>
          <p:nvPr/>
        </p:nvGrpSpPr>
        <p:grpSpPr>
          <a:xfrm>
            <a:off x="1024255" y="608330"/>
            <a:ext cx="7286625" cy="730885"/>
            <a:chOff x="1989" y="897"/>
            <a:chExt cx="10648" cy="1151"/>
          </a:xfrm>
        </p:grpSpPr>
        <p:sp>
          <p:nvSpPr>
            <p:cNvPr id="9" name="Freeform 6"/>
            <p:cNvSpPr/>
            <p:nvPr/>
          </p:nvSpPr>
          <p:spPr>
            <a:xfrm>
              <a:off x="1989" y="897"/>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a:p>
          </p:txBody>
        </p:sp>
        <p:sp>
          <p:nvSpPr>
            <p:cNvPr id="10" name="Freeform 7"/>
            <p:cNvSpPr/>
            <p:nvPr/>
          </p:nvSpPr>
          <p:spPr>
            <a:xfrm>
              <a:off x="2019" y="1044"/>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a:p>
          </p:txBody>
        </p:sp>
        <p:sp>
          <p:nvSpPr>
            <p:cNvPr id="11" name="文本框 10"/>
            <p:cNvSpPr txBox="1"/>
            <p:nvPr/>
          </p:nvSpPr>
          <p:spPr>
            <a:xfrm>
              <a:off x="2019" y="919"/>
              <a:ext cx="10312" cy="1016"/>
            </a:xfrm>
            <a:prstGeom prst="rect">
              <a:avLst/>
            </a:prstGeom>
            <a:noFill/>
          </p:spPr>
          <p:txBody>
            <a:bodyPr wrap="square" rtlCol="0" anchor="t">
              <a:spAutoFit/>
            </a:bodyPr>
            <a:lstStyle/>
            <a:p>
              <a:pPr algn="ctr"/>
              <a:r>
                <a:rPr lang="zh-CN" altLang="en-US" sz="3600" b="1" dirty="0">
                  <a:solidFill>
                    <a:srgbClr val="111E2C"/>
                  </a:solidFill>
                  <a:latin typeface="Hiragino Sans GB W6" panose="020B0300000000000000" charset="-122"/>
                  <a:ea typeface="Hiragino Sans GB W6" panose="020B0300000000000000" charset="-122"/>
                  <a:sym typeface="+mn-ea"/>
                </a:rPr>
                <a:t>附录：节流口的形式与特征</a:t>
              </a:r>
            </a:p>
          </p:txBody>
        </p:sp>
      </p:grpSp>
      <p:sp>
        <p:nvSpPr>
          <p:cNvPr id="19" name="圆角矩形 3"/>
          <p:cNvSpPr/>
          <p:nvPr/>
        </p:nvSpPr>
        <p:spPr>
          <a:xfrm>
            <a:off x="184785" y="1412875"/>
            <a:ext cx="8863330" cy="5008245"/>
          </a:xfrm>
          <a:prstGeom prst="roundRect">
            <a:avLst>
              <a:gd name="adj" fmla="val 4486"/>
            </a:avLst>
          </a:prstGeom>
          <a:solidFill>
            <a:schemeClr val="accent1">
              <a:lumMod val="20000"/>
              <a:lumOff val="80000"/>
              <a:alpha val="4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dirty="0">
              <a:solidFill>
                <a:schemeClr val="accent1"/>
              </a:solidFill>
              <a:latin typeface="Arial" panose="020B0604020202020204" pitchFamily="34" charset="0"/>
            </a:endParaRPr>
          </a:p>
        </p:txBody>
      </p:sp>
      <p:pic>
        <p:nvPicPr>
          <p:cNvPr id="95236" name="Picture 2"/>
          <p:cNvPicPr>
            <a:picLocks noChangeAspect="1"/>
          </p:cNvPicPr>
          <p:nvPr/>
        </p:nvPicPr>
        <p:blipFill>
          <a:blip r:embed="rId5">
            <a:clrChange>
              <a:clrFrom>
                <a:srgbClr val="FFFFFF">
                  <a:alpha val="100000"/>
                </a:srgbClr>
              </a:clrFrom>
              <a:clrTo>
                <a:srgbClr val="FFFFFF">
                  <a:alpha val="100000"/>
                  <a:alpha val="0"/>
                </a:srgbClr>
              </a:clrTo>
            </a:clrChange>
          </a:blip>
          <a:srcRect t="48585"/>
          <a:stretch>
            <a:fillRect/>
          </a:stretch>
        </p:blipFill>
        <p:spPr>
          <a:xfrm>
            <a:off x="1153795" y="3912235"/>
            <a:ext cx="6974840" cy="2362200"/>
          </a:xfrm>
          <a:prstGeom prst="rect">
            <a:avLst/>
          </a:prstGeom>
          <a:noFill/>
          <a:ln w="9525">
            <a:noFill/>
          </a:ln>
        </p:spPr>
      </p:pic>
      <p:sp>
        <p:nvSpPr>
          <p:cNvPr id="5" name="文本框 4"/>
          <p:cNvSpPr txBox="1"/>
          <p:nvPr/>
        </p:nvSpPr>
        <p:spPr>
          <a:xfrm>
            <a:off x="331470" y="1520825"/>
            <a:ext cx="8618855" cy="230695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b="1">
                <a:solidFill>
                  <a:srgbClr val="C00000"/>
                </a:solidFill>
              </a:rPr>
              <a:t>周向缝隙式节流口</a:t>
            </a:r>
          </a:p>
          <a:p>
            <a:pPr marL="342900" indent="-342900" algn="just">
              <a:lnSpc>
                <a:spcPct val="150000"/>
              </a:lnSpc>
              <a:buFont typeface="Arial" panose="020B0604020202020204" pitchFamily="34" charset="0"/>
              <a:buChar char="•"/>
            </a:pPr>
            <a:r>
              <a:rPr lang="zh-CN" altLang="en-US" sz="2400" b="1"/>
              <a:t>阀芯上开有夹缝，旋转阀芯可以改变缝隙的通流面积大小。这种节流口可以作成薄刃结构，从而获得较小的稳定流量，但是阀芯受径向不平衡力，只适于低压节流阀中。</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95</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12700" y="6106160"/>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6" name="组合 5"/>
          <p:cNvGrpSpPr/>
          <p:nvPr/>
        </p:nvGrpSpPr>
        <p:grpSpPr>
          <a:xfrm>
            <a:off x="1022985" y="608330"/>
            <a:ext cx="7286625" cy="730885"/>
            <a:chOff x="1989" y="897"/>
            <a:chExt cx="10648" cy="1151"/>
          </a:xfrm>
        </p:grpSpPr>
        <p:sp>
          <p:nvSpPr>
            <p:cNvPr id="9" name="Freeform 6"/>
            <p:cNvSpPr/>
            <p:nvPr/>
          </p:nvSpPr>
          <p:spPr>
            <a:xfrm>
              <a:off x="1989" y="897"/>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a:p>
          </p:txBody>
        </p:sp>
        <p:sp>
          <p:nvSpPr>
            <p:cNvPr id="10" name="Freeform 7"/>
            <p:cNvSpPr/>
            <p:nvPr/>
          </p:nvSpPr>
          <p:spPr>
            <a:xfrm>
              <a:off x="2019" y="1044"/>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a:p>
          </p:txBody>
        </p:sp>
        <p:sp>
          <p:nvSpPr>
            <p:cNvPr id="11" name="文本框 10"/>
            <p:cNvSpPr txBox="1"/>
            <p:nvPr/>
          </p:nvSpPr>
          <p:spPr>
            <a:xfrm>
              <a:off x="2019" y="919"/>
              <a:ext cx="10312" cy="1016"/>
            </a:xfrm>
            <a:prstGeom prst="rect">
              <a:avLst/>
            </a:prstGeom>
            <a:noFill/>
          </p:spPr>
          <p:txBody>
            <a:bodyPr wrap="square" rtlCol="0" anchor="t">
              <a:spAutoFit/>
            </a:bodyPr>
            <a:lstStyle/>
            <a:p>
              <a:pPr algn="ctr"/>
              <a:r>
                <a:rPr lang="zh-CN" altLang="en-US" sz="3600" b="1" dirty="0">
                  <a:solidFill>
                    <a:srgbClr val="111E2C"/>
                  </a:solidFill>
                  <a:latin typeface="Hiragino Sans GB W6" panose="020B0300000000000000" charset="-122"/>
                  <a:ea typeface="Hiragino Sans GB W6" panose="020B0300000000000000" charset="-122"/>
                  <a:sym typeface="+mn-ea"/>
                </a:rPr>
                <a:t>附录：节流口的形式与特征</a:t>
              </a:r>
            </a:p>
          </p:txBody>
        </p:sp>
      </p:grpSp>
      <p:sp>
        <p:nvSpPr>
          <p:cNvPr id="19" name="圆角矩形 3"/>
          <p:cNvSpPr/>
          <p:nvPr/>
        </p:nvSpPr>
        <p:spPr>
          <a:xfrm>
            <a:off x="332105" y="1412875"/>
            <a:ext cx="8547100" cy="4787900"/>
          </a:xfrm>
          <a:prstGeom prst="roundRect">
            <a:avLst>
              <a:gd name="adj" fmla="val 4486"/>
            </a:avLst>
          </a:prstGeom>
          <a:solidFill>
            <a:schemeClr val="accent1">
              <a:lumMod val="20000"/>
              <a:lumOff val="80000"/>
              <a:alpha val="4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dirty="0">
              <a:solidFill>
                <a:schemeClr val="accent1"/>
              </a:solidFill>
              <a:latin typeface="Arial" panose="020B0604020202020204" pitchFamily="34" charset="0"/>
            </a:endParaRPr>
          </a:p>
        </p:txBody>
      </p:sp>
      <p:pic>
        <p:nvPicPr>
          <p:cNvPr id="96260" name="Picture 2"/>
          <p:cNvPicPr>
            <a:picLocks noChangeAspect="1"/>
          </p:cNvPicPr>
          <p:nvPr/>
        </p:nvPicPr>
        <p:blipFill>
          <a:blip r:embed="rId5">
            <a:clrChange>
              <a:clrFrom>
                <a:srgbClr val="FFFFFF">
                  <a:alpha val="100000"/>
                </a:srgbClr>
              </a:clrFrom>
              <a:clrTo>
                <a:srgbClr val="FFFFFF">
                  <a:alpha val="100000"/>
                  <a:alpha val="0"/>
                </a:srgbClr>
              </a:clrTo>
            </a:clrChange>
          </a:blip>
          <a:srcRect l="708" t="49747" r="-708" b="-10668"/>
          <a:stretch>
            <a:fillRect/>
          </a:stretch>
        </p:blipFill>
        <p:spPr>
          <a:xfrm>
            <a:off x="1589405" y="3810000"/>
            <a:ext cx="6054725" cy="2390775"/>
          </a:xfrm>
          <a:prstGeom prst="rect">
            <a:avLst/>
          </a:prstGeom>
          <a:noFill/>
          <a:ln w="9525">
            <a:noFill/>
          </a:ln>
        </p:spPr>
      </p:pic>
      <p:sp>
        <p:nvSpPr>
          <p:cNvPr id="5" name="文本框 4"/>
          <p:cNvSpPr txBox="1"/>
          <p:nvPr/>
        </p:nvSpPr>
        <p:spPr>
          <a:xfrm>
            <a:off x="433070" y="1621790"/>
            <a:ext cx="8146415" cy="2399665"/>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zh-CN" altLang="en-US" sz="2400" b="1">
                <a:solidFill>
                  <a:srgbClr val="C00000"/>
                </a:solidFill>
              </a:rPr>
              <a:t>轴向缝隙式节流口</a:t>
            </a:r>
          </a:p>
          <a:p>
            <a:pPr marL="342900" indent="-342900" algn="just">
              <a:lnSpc>
                <a:spcPct val="125000"/>
              </a:lnSpc>
              <a:buFont typeface="Arial" panose="020B0604020202020204" pitchFamily="34" charset="0"/>
              <a:buChar char="•"/>
            </a:pPr>
            <a:r>
              <a:rPr lang="zh-CN" altLang="en-US" sz="2400" b="1"/>
              <a:t>薄壁节流口，壁厚约</a:t>
            </a:r>
            <a:r>
              <a:rPr lang="en-US" altLang="zh-CN" sz="2400" b="1"/>
              <a:t>0.07~0.09mm</a:t>
            </a:r>
            <a:r>
              <a:rPr lang="zh-CN" altLang="en-US" sz="2400" b="1"/>
              <a:t>，流量受温度的影响小、不易堵塞、最小稳定流量约</a:t>
            </a:r>
            <a:r>
              <a:rPr lang="en-US" altLang="zh-CN" sz="2400" b="1"/>
              <a:t>20ml/min</a:t>
            </a:r>
            <a:r>
              <a:rPr lang="zh-CN" altLang="en-US" sz="2400" b="1"/>
              <a:t>。阀芯的轴向位移可改变节流口过流断面的面积。节流口易变形，工艺复杂。</a:t>
            </a:r>
          </a:p>
        </p:txBody>
      </p:sp>
    </p:spTree>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TotalTime>
  <Words>7635</Words>
  <Application>WPS 演示</Application>
  <PresentationFormat>全屏显示(4:3)</PresentationFormat>
  <Paragraphs>942</Paragraphs>
  <Slides>95</Slides>
  <Notes>0</Notes>
  <HiddenSlides>0</HiddenSlides>
  <MMClips>0</MMClips>
  <ScaleCrop>false</ScaleCrop>
  <HeadingPairs>
    <vt:vector size="4" baseType="variant">
      <vt:variant>
        <vt:lpstr>主题</vt:lpstr>
      </vt:variant>
      <vt:variant>
        <vt:i4>2</vt:i4>
      </vt:variant>
      <vt:variant>
        <vt:lpstr>幻灯片标题</vt:lpstr>
      </vt:variant>
      <vt:variant>
        <vt:i4>95</vt:i4>
      </vt:variant>
    </vt:vector>
  </HeadingPairs>
  <TitlesOfParts>
    <vt:vector size="97" baseType="lpstr">
      <vt:lpstr>1_Office 主题</vt:lpstr>
      <vt:lpstr>2_Office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vector>
  </TitlesOfParts>
  <Company>江汉大学</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范超毅</dc:creator>
  <cp:lastModifiedBy>pcdalao</cp:lastModifiedBy>
  <cp:revision>440</cp:revision>
  <dcterms:created xsi:type="dcterms:W3CDTF">2009-10-17T23:57:00Z</dcterms:created>
  <dcterms:modified xsi:type="dcterms:W3CDTF">2021-11-16T14:19:55Z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BA2DED56CBB04C6FA2C53DFEA064A3E4</vt:lpwstr>
  </property>
</Properties>
</file>